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Canva Sans" charset="1" panose="020B0503030501040103"/>
      <p:regular r:id="rId23"/>
    </p:embeddedFont>
    <p:embeddedFont>
      <p:font typeface="Canva Sans Bold" charset="1" panose="020B0803030501040103"/>
      <p:regular r:id="rId24"/>
    </p:embeddedFont>
    <p:embeddedFont>
      <p:font typeface="Archivo Black" charset="1" panose="020B0A03020202020B04"/>
      <p:regular r:id="rId25"/>
    </p:embeddedFont>
    <p:embeddedFont>
      <p:font typeface="League Spartan" charset="1" panose="00000800000000000000"/>
      <p:regular r:id="rId26"/>
    </p:embeddedFont>
    <p:embeddedFont>
      <p:font typeface="Arimo" charset="1" panose="020B06040202020202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0.png" Type="http://schemas.openxmlformats.org/officeDocument/2006/relationships/image"/><Relationship Id="rId11" Target="../media/image141.svg" Type="http://schemas.openxmlformats.org/officeDocument/2006/relationships/image"/><Relationship Id="rId12" Target="../media/image142.png" Type="http://schemas.openxmlformats.org/officeDocument/2006/relationships/image"/><Relationship Id="rId13" Target="../media/image143.svg" Type="http://schemas.openxmlformats.org/officeDocument/2006/relationships/image"/><Relationship Id="rId14" Target="../media/image144.png" Type="http://schemas.openxmlformats.org/officeDocument/2006/relationships/image"/><Relationship Id="rId15" Target="../media/image145.svg" Type="http://schemas.openxmlformats.org/officeDocument/2006/relationships/image"/><Relationship Id="rId16" Target="../media/image146.png" Type="http://schemas.openxmlformats.org/officeDocument/2006/relationships/image"/><Relationship Id="rId17" Target="../media/image147.svg" Type="http://schemas.openxmlformats.org/officeDocument/2006/relationships/image"/><Relationship Id="rId18" Target="../media/image148.png" Type="http://schemas.openxmlformats.org/officeDocument/2006/relationships/image"/><Relationship Id="rId19" Target="../media/image149.svg" Type="http://schemas.openxmlformats.org/officeDocument/2006/relationships/image"/><Relationship Id="rId2" Target="../media/image20.png" Type="http://schemas.openxmlformats.org/officeDocument/2006/relationships/image"/><Relationship Id="rId20" Target="../media/image18.png" Type="http://schemas.openxmlformats.org/officeDocument/2006/relationships/image"/><Relationship Id="rId3" Target="../media/image21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38.png" Type="http://schemas.openxmlformats.org/officeDocument/2006/relationships/image"/><Relationship Id="rId9" Target="../media/image13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8.png" Type="http://schemas.openxmlformats.org/officeDocument/2006/relationships/image"/><Relationship Id="rId11" Target="../media/image159.svg" Type="http://schemas.openxmlformats.org/officeDocument/2006/relationships/image"/><Relationship Id="rId12" Target="../media/image160.png" Type="http://schemas.openxmlformats.org/officeDocument/2006/relationships/image"/><Relationship Id="rId13" Target="../media/image161.svg" Type="http://schemas.openxmlformats.org/officeDocument/2006/relationships/image"/><Relationship Id="rId14" Target="../media/image162.png" Type="http://schemas.openxmlformats.org/officeDocument/2006/relationships/image"/><Relationship Id="rId15" Target="../media/image163.svg" Type="http://schemas.openxmlformats.org/officeDocument/2006/relationships/image"/><Relationship Id="rId16" Target="../media/image164.png" Type="http://schemas.openxmlformats.org/officeDocument/2006/relationships/image"/><Relationship Id="rId17" Target="../media/image165.svg" Type="http://schemas.openxmlformats.org/officeDocument/2006/relationships/image"/><Relationship Id="rId18" Target="../media/image14.png" Type="http://schemas.openxmlformats.org/officeDocument/2006/relationships/image"/><Relationship Id="rId19" Target="../media/image15.svg" Type="http://schemas.openxmlformats.org/officeDocument/2006/relationships/image"/><Relationship Id="rId2" Target="../media/image150.png" Type="http://schemas.openxmlformats.org/officeDocument/2006/relationships/image"/><Relationship Id="rId20" Target="../media/image16.png" Type="http://schemas.openxmlformats.org/officeDocument/2006/relationships/image"/><Relationship Id="rId21" Target="../media/image17.svg" Type="http://schemas.openxmlformats.org/officeDocument/2006/relationships/image"/><Relationship Id="rId22" Target="../media/image12.png" Type="http://schemas.openxmlformats.org/officeDocument/2006/relationships/image"/><Relationship Id="rId23" Target="../media/image13.svg" Type="http://schemas.openxmlformats.org/officeDocument/2006/relationships/image"/><Relationship Id="rId24" Target="../media/image18.png" Type="http://schemas.openxmlformats.org/officeDocument/2006/relationships/image"/><Relationship Id="rId3" Target="../media/image151.svg" Type="http://schemas.openxmlformats.org/officeDocument/2006/relationships/image"/><Relationship Id="rId4" Target="../media/image152.png" Type="http://schemas.openxmlformats.org/officeDocument/2006/relationships/image"/><Relationship Id="rId5" Target="../media/image153.svg" Type="http://schemas.openxmlformats.org/officeDocument/2006/relationships/image"/><Relationship Id="rId6" Target="../media/image154.png" Type="http://schemas.openxmlformats.org/officeDocument/2006/relationships/image"/><Relationship Id="rId7" Target="../media/image155.svg" Type="http://schemas.openxmlformats.org/officeDocument/2006/relationships/image"/><Relationship Id="rId8" Target="../media/image156.png" Type="http://schemas.openxmlformats.org/officeDocument/2006/relationships/image"/><Relationship Id="rId9" Target="../media/image15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8.png" Type="http://schemas.openxmlformats.org/officeDocument/2006/relationships/image"/><Relationship Id="rId11" Target="../media/image169.svg" Type="http://schemas.openxmlformats.org/officeDocument/2006/relationships/image"/><Relationship Id="rId12" Target="../media/image170.png" Type="http://schemas.openxmlformats.org/officeDocument/2006/relationships/image"/><Relationship Id="rId13" Target="../media/image171.svg" Type="http://schemas.openxmlformats.org/officeDocument/2006/relationships/image"/><Relationship Id="rId14" Target="../media/image172.png" Type="http://schemas.openxmlformats.org/officeDocument/2006/relationships/image"/><Relationship Id="rId15" Target="../media/image173.svg" Type="http://schemas.openxmlformats.org/officeDocument/2006/relationships/image"/><Relationship Id="rId16" Target="../media/image174.png" Type="http://schemas.openxmlformats.org/officeDocument/2006/relationships/image"/><Relationship Id="rId17" Target="../media/image175.svg" Type="http://schemas.openxmlformats.org/officeDocument/2006/relationships/image"/><Relationship Id="rId18" Target="../media/image176.png" Type="http://schemas.openxmlformats.org/officeDocument/2006/relationships/image"/><Relationship Id="rId19" Target="../media/image177.svg" Type="http://schemas.openxmlformats.org/officeDocument/2006/relationships/image"/><Relationship Id="rId2" Target="../media/image20.png" Type="http://schemas.openxmlformats.org/officeDocument/2006/relationships/image"/><Relationship Id="rId20" Target="../media/image18.png" Type="http://schemas.openxmlformats.org/officeDocument/2006/relationships/image"/><Relationship Id="rId3" Target="../media/image21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66.png" Type="http://schemas.openxmlformats.org/officeDocument/2006/relationships/image"/><Relationship Id="rId9" Target="../media/image16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png" Type="http://schemas.openxmlformats.org/officeDocument/2006/relationships/image"/><Relationship Id="rId2" Target="../media/image178.png" Type="http://schemas.openxmlformats.org/officeDocument/2006/relationships/image"/><Relationship Id="rId3" Target="../media/image179.svg" Type="http://schemas.openxmlformats.org/officeDocument/2006/relationships/image"/><Relationship Id="rId4" Target="../media/image180.png" Type="http://schemas.openxmlformats.org/officeDocument/2006/relationships/image"/><Relationship Id="rId5" Target="../media/image181.jpeg" Type="http://schemas.openxmlformats.org/officeDocument/2006/relationships/image"/><Relationship Id="rId6" Target="../media/image182.jpeg" Type="http://schemas.openxmlformats.org/officeDocument/2006/relationships/image"/><Relationship Id="rId7" Target="../media/image183.jpeg" Type="http://schemas.openxmlformats.org/officeDocument/2006/relationships/image"/><Relationship Id="rId8" Target="../media/image184.png" Type="http://schemas.openxmlformats.org/officeDocument/2006/relationships/image"/><Relationship Id="rId9" Target="../media/image18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9.svg" Type="http://schemas.openxmlformats.org/officeDocument/2006/relationships/image"/><Relationship Id="rId11" Target="../media/image190.png" Type="http://schemas.openxmlformats.org/officeDocument/2006/relationships/image"/><Relationship Id="rId12" Target="../media/image191.svg" Type="http://schemas.openxmlformats.org/officeDocument/2006/relationships/image"/><Relationship Id="rId13" Target="../media/image192.png" Type="http://schemas.openxmlformats.org/officeDocument/2006/relationships/image"/><Relationship Id="rId14" Target="../media/image193.svg" Type="http://schemas.openxmlformats.org/officeDocument/2006/relationships/image"/><Relationship Id="rId15" Target="../media/image194.png" Type="http://schemas.openxmlformats.org/officeDocument/2006/relationships/image"/><Relationship Id="rId16" Target="../media/image195.svg" Type="http://schemas.openxmlformats.org/officeDocument/2006/relationships/image"/><Relationship Id="rId17" Target="../media/image196.png" Type="http://schemas.openxmlformats.org/officeDocument/2006/relationships/image"/><Relationship Id="rId18" Target="../media/image197.svg" Type="http://schemas.openxmlformats.org/officeDocument/2006/relationships/image"/><Relationship Id="rId19" Target="../media/image198.png" Type="http://schemas.openxmlformats.org/officeDocument/2006/relationships/image"/><Relationship Id="rId2" Target="../media/image20.png" Type="http://schemas.openxmlformats.org/officeDocument/2006/relationships/image"/><Relationship Id="rId20" Target="../media/image199.svg" Type="http://schemas.openxmlformats.org/officeDocument/2006/relationships/image"/><Relationship Id="rId21" Target="../media/image200.png" Type="http://schemas.openxmlformats.org/officeDocument/2006/relationships/image"/><Relationship Id="rId22" Target="../media/image201.svg" Type="http://schemas.openxmlformats.org/officeDocument/2006/relationships/image"/><Relationship Id="rId23" Target="../media/image202.png" Type="http://schemas.openxmlformats.org/officeDocument/2006/relationships/image"/><Relationship Id="rId24" Target="../media/image203.svg" Type="http://schemas.openxmlformats.org/officeDocument/2006/relationships/image"/><Relationship Id="rId3" Target="../media/image21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86.png" Type="http://schemas.openxmlformats.org/officeDocument/2006/relationships/image"/><Relationship Id="rId7" Target="../media/image187.svg" Type="http://schemas.openxmlformats.org/officeDocument/2006/relationships/image"/><Relationship Id="rId8" Target="../media/image18.png" Type="http://schemas.openxmlformats.org/officeDocument/2006/relationships/image"/><Relationship Id="rId9" Target="../media/image18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5.svg" Type="http://schemas.openxmlformats.org/officeDocument/2006/relationships/image"/><Relationship Id="rId11" Target="../media/image206.png" Type="http://schemas.openxmlformats.org/officeDocument/2006/relationships/image"/><Relationship Id="rId12" Target="../media/image207.svg" Type="http://schemas.openxmlformats.org/officeDocument/2006/relationships/image"/><Relationship Id="rId13" Target="../media/image208.png" Type="http://schemas.openxmlformats.org/officeDocument/2006/relationships/image"/><Relationship Id="rId14" Target="../media/image209.svg" Type="http://schemas.openxmlformats.org/officeDocument/2006/relationships/image"/><Relationship Id="rId15" Target="../media/image210.png" Type="http://schemas.openxmlformats.org/officeDocument/2006/relationships/image"/><Relationship Id="rId16" Target="../media/image211.svg" Type="http://schemas.openxmlformats.org/officeDocument/2006/relationships/image"/><Relationship Id="rId17" Target="../media/image176.png" Type="http://schemas.openxmlformats.org/officeDocument/2006/relationships/image"/><Relationship Id="rId18" Target="../media/image177.sv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86.png" Type="http://schemas.openxmlformats.org/officeDocument/2006/relationships/image"/><Relationship Id="rId7" Target="../media/image187.svg" Type="http://schemas.openxmlformats.org/officeDocument/2006/relationships/image"/><Relationship Id="rId8" Target="../media/image18.png" Type="http://schemas.openxmlformats.org/officeDocument/2006/relationships/image"/><Relationship Id="rId9" Target="../media/image20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2" Target="../media/image212.png" Type="http://schemas.openxmlformats.org/officeDocument/2006/relationships/image"/><Relationship Id="rId3" Target="../media/image213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15" Target="../media/image18.png" Type="http://schemas.openxmlformats.org/officeDocument/2006/relationships/image"/><Relationship Id="rId2" Target="../media/image214.png" Type="http://schemas.openxmlformats.org/officeDocument/2006/relationships/image"/><Relationship Id="rId3" Target="../media/image215.svg" Type="http://schemas.openxmlformats.org/officeDocument/2006/relationships/image"/><Relationship Id="rId4" Target="../media/image216.png" Type="http://schemas.openxmlformats.org/officeDocument/2006/relationships/image"/><Relationship Id="rId5" Target="../media/image217.png" Type="http://schemas.openxmlformats.org/officeDocument/2006/relationships/image"/><Relationship Id="rId6" Target="../media/image218.svg" Type="http://schemas.openxmlformats.org/officeDocument/2006/relationships/image"/><Relationship Id="rId7" Target="../media/image219.png" Type="http://schemas.openxmlformats.org/officeDocument/2006/relationships/image"/><Relationship Id="rId8" Target="../media/image220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18.png" Type="http://schemas.openxmlformats.org/officeDocument/2006/relationships/image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14" Target="../media/image32.png" Type="http://schemas.openxmlformats.org/officeDocument/2006/relationships/image"/><Relationship Id="rId15" Target="../media/image33.svg" Type="http://schemas.openxmlformats.org/officeDocument/2006/relationships/image"/><Relationship Id="rId16" Target="../media/image34.png" Type="http://schemas.openxmlformats.org/officeDocument/2006/relationships/image"/><Relationship Id="rId17" Target="../media/image35.svg" Type="http://schemas.openxmlformats.org/officeDocument/2006/relationships/image"/><Relationship Id="rId18" Target="../media/image36.png" Type="http://schemas.openxmlformats.org/officeDocument/2006/relationships/image"/><Relationship Id="rId19" Target="../media/image37.svg" Type="http://schemas.openxmlformats.org/officeDocument/2006/relationships/image"/><Relationship Id="rId2" Target="../media/image12.png" Type="http://schemas.openxmlformats.org/officeDocument/2006/relationships/image"/><Relationship Id="rId20" Target="../media/image38.png" Type="http://schemas.openxmlformats.org/officeDocument/2006/relationships/image"/><Relationship Id="rId21" Target="../media/image39.svg" Type="http://schemas.openxmlformats.org/officeDocument/2006/relationships/image"/><Relationship Id="rId22" Target="../media/image40.png" Type="http://schemas.openxmlformats.org/officeDocument/2006/relationships/image"/><Relationship Id="rId23" Target="../media/image41.svg" Type="http://schemas.openxmlformats.org/officeDocument/2006/relationships/image"/><Relationship Id="rId24" Target="../media/image42.png" Type="http://schemas.openxmlformats.org/officeDocument/2006/relationships/image"/><Relationship Id="rId25" Target="../media/image43.svg" Type="http://schemas.openxmlformats.org/officeDocument/2006/relationships/image"/><Relationship Id="rId26" Target="../media/image44.png" Type="http://schemas.openxmlformats.org/officeDocument/2006/relationships/image"/><Relationship Id="rId27" Target="../media/image45.svg" Type="http://schemas.openxmlformats.org/officeDocument/2006/relationships/image"/><Relationship Id="rId28" Target="../media/image46.png" Type="http://schemas.openxmlformats.org/officeDocument/2006/relationships/image"/><Relationship Id="rId29" Target="../media/image47.svg" Type="http://schemas.openxmlformats.org/officeDocument/2006/relationships/image"/><Relationship Id="rId3" Target="../media/image13.svg" Type="http://schemas.openxmlformats.org/officeDocument/2006/relationships/image"/><Relationship Id="rId30" Target="../media/image48.png" Type="http://schemas.openxmlformats.org/officeDocument/2006/relationships/image"/><Relationship Id="rId31" Target="../media/image49.svg" Type="http://schemas.openxmlformats.org/officeDocument/2006/relationships/image"/><Relationship Id="rId32" Target="../media/image50.png" Type="http://schemas.openxmlformats.org/officeDocument/2006/relationships/image"/><Relationship Id="rId33" Target="../media/image51.svg" Type="http://schemas.openxmlformats.org/officeDocument/2006/relationships/image"/><Relationship Id="rId34" Target="../media/image52.png" Type="http://schemas.openxmlformats.org/officeDocument/2006/relationships/image"/><Relationship Id="rId35" Target="../media/image53.svg" Type="http://schemas.openxmlformats.org/officeDocument/2006/relationships/image"/><Relationship Id="rId36" Target="../media/image54.png" Type="http://schemas.openxmlformats.org/officeDocument/2006/relationships/image"/><Relationship Id="rId37" Target="../media/image55.svg" Type="http://schemas.openxmlformats.org/officeDocument/2006/relationships/image"/><Relationship Id="rId38" Target="../media/image56.png" Type="http://schemas.openxmlformats.org/officeDocument/2006/relationships/image"/><Relationship Id="rId39" Target="../media/image57.svg" Type="http://schemas.openxmlformats.org/officeDocument/2006/relationships/image"/><Relationship Id="rId4" Target="../media/image16.png" Type="http://schemas.openxmlformats.org/officeDocument/2006/relationships/image"/><Relationship Id="rId40" Target="../media/image58.png" Type="http://schemas.openxmlformats.org/officeDocument/2006/relationships/image"/><Relationship Id="rId41" Target="../media/image59.svg" Type="http://schemas.openxmlformats.org/officeDocument/2006/relationships/image"/><Relationship Id="rId42" Target="../media/image60.png" Type="http://schemas.openxmlformats.org/officeDocument/2006/relationships/image"/><Relationship Id="rId43" Target="../media/image61.svg" Type="http://schemas.openxmlformats.org/officeDocument/2006/relationships/image"/><Relationship Id="rId44" Target="../media/image62.png" Type="http://schemas.openxmlformats.org/officeDocument/2006/relationships/image"/><Relationship Id="rId45" Target="../media/image63.svg" Type="http://schemas.openxmlformats.org/officeDocument/2006/relationships/image"/><Relationship Id="rId46" Target="../media/image64.png" Type="http://schemas.openxmlformats.org/officeDocument/2006/relationships/image"/><Relationship Id="rId47" Target="../media/image65.svg" Type="http://schemas.openxmlformats.org/officeDocument/2006/relationships/image"/><Relationship Id="rId48" Target="../media/image66.png" Type="http://schemas.openxmlformats.org/officeDocument/2006/relationships/image"/><Relationship Id="rId49" Target="../media/image67.svg" Type="http://schemas.openxmlformats.org/officeDocument/2006/relationships/image"/><Relationship Id="rId5" Target="../media/image17.svg" Type="http://schemas.openxmlformats.org/officeDocument/2006/relationships/image"/><Relationship Id="rId50" Target="../media/image68.png" Type="http://schemas.openxmlformats.org/officeDocument/2006/relationships/image"/><Relationship Id="rId51" Target="../media/image69.svg" Type="http://schemas.openxmlformats.org/officeDocument/2006/relationships/image"/><Relationship Id="rId52" Target="../media/image70.png" Type="http://schemas.openxmlformats.org/officeDocument/2006/relationships/image"/><Relationship Id="rId53" Target="../media/image71.svg" Type="http://schemas.openxmlformats.org/officeDocument/2006/relationships/image"/><Relationship Id="rId54" Target="../media/image72.png" Type="http://schemas.openxmlformats.org/officeDocument/2006/relationships/image"/><Relationship Id="rId55" Target="../media/image73.svg" Type="http://schemas.openxmlformats.org/officeDocument/2006/relationships/image"/><Relationship Id="rId56" Target="../media/image74.png" Type="http://schemas.openxmlformats.org/officeDocument/2006/relationships/image"/><Relationship Id="rId57" Target="../media/image75.svg" Type="http://schemas.openxmlformats.org/officeDocument/2006/relationships/image"/><Relationship Id="rId58" Target="../media/image76.png" Type="http://schemas.openxmlformats.org/officeDocument/2006/relationships/image"/><Relationship Id="rId59" Target="../media/image77.png" Type="http://schemas.openxmlformats.org/officeDocument/2006/relationships/image"/><Relationship Id="rId6" Target="../media/image14.png" Type="http://schemas.openxmlformats.org/officeDocument/2006/relationships/image"/><Relationship Id="rId60" Target="../media/image78.png" Type="http://schemas.openxmlformats.org/officeDocument/2006/relationships/image"/><Relationship Id="rId61" Target="../media/image79.png" Type="http://schemas.openxmlformats.org/officeDocument/2006/relationships/image"/><Relationship Id="rId62" Target="../media/image80.svg" Type="http://schemas.openxmlformats.org/officeDocument/2006/relationships/image"/><Relationship Id="rId63" Target="../media/image81.png" Type="http://schemas.openxmlformats.org/officeDocument/2006/relationships/image"/><Relationship Id="rId64" Target="../media/image82.svg" Type="http://schemas.openxmlformats.org/officeDocument/2006/relationships/image"/><Relationship Id="rId65" Target="../media/image83.png" Type="http://schemas.openxmlformats.org/officeDocument/2006/relationships/image"/><Relationship Id="rId66" Target="../media/image84.svg" Type="http://schemas.openxmlformats.org/officeDocument/2006/relationships/image"/><Relationship Id="rId67" Target="../media/image18.png" Type="http://schemas.openxmlformats.org/officeDocument/2006/relationships/image"/><Relationship Id="rId7" Target="../media/image15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11" Target="../media/image94.svg" Type="http://schemas.openxmlformats.org/officeDocument/2006/relationships/image"/><Relationship Id="rId12" Target="../media/image95.png" Type="http://schemas.openxmlformats.org/officeDocument/2006/relationships/image"/><Relationship Id="rId13" Target="../media/image96.svg" Type="http://schemas.openxmlformats.org/officeDocument/2006/relationships/image"/><Relationship Id="rId14" Target="../media/image76.png" Type="http://schemas.openxmlformats.org/officeDocument/2006/relationships/image"/><Relationship Id="rId15" Target="../media/image77.png" Type="http://schemas.openxmlformats.org/officeDocument/2006/relationships/image"/><Relationship Id="rId16" Target="../media/image78.png" Type="http://schemas.openxmlformats.org/officeDocument/2006/relationships/image"/><Relationship Id="rId17" Target="../media/image97.png" Type="http://schemas.openxmlformats.org/officeDocument/2006/relationships/image"/><Relationship Id="rId18" Target="../media/image98.svg" Type="http://schemas.openxmlformats.org/officeDocument/2006/relationships/image"/><Relationship Id="rId19" Target="../media/image99.png" Type="http://schemas.openxmlformats.org/officeDocument/2006/relationships/image"/><Relationship Id="rId2" Target="../media/image85.png" Type="http://schemas.openxmlformats.org/officeDocument/2006/relationships/image"/><Relationship Id="rId20" Target="../media/image100.svg" Type="http://schemas.openxmlformats.org/officeDocument/2006/relationships/image"/><Relationship Id="rId21" Target="../media/image101.png" Type="http://schemas.openxmlformats.org/officeDocument/2006/relationships/image"/><Relationship Id="rId22" Target="../media/image102.svg" Type="http://schemas.openxmlformats.org/officeDocument/2006/relationships/image"/><Relationship Id="rId23" Target="../media/image12.png" Type="http://schemas.openxmlformats.org/officeDocument/2006/relationships/image"/><Relationship Id="rId24" Target="../media/image13.svg" Type="http://schemas.openxmlformats.org/officeDocument/2006/relationships/image"/><Relationship Id="rId25" Target="../media/image14.png" Type="http://schemas.openxmlformats.org/officeDocument/2006/relationships/image"/><Relationship Id="rId26" Target="../media/image15.svg" Type="http://schemas.openxmlformats.org/officeDocument/2006/relationships/image"/><Relationship Id="rId27" Target="../media/image16.png" Type="http://schemas.openxmlformats.org/officeDocument/2006/relationships/image"/><Relationship Id="rId28" Target="../media/image17.svg" Type="http://schemas.openxmlformats.org/officeDocument/2006/relationships/image"/><Relationship Id="rId29" Target="../media/image18.png" Type="http://schemas.openxmlformats.org/officeDocument/2006/relationships/image"/><Relationship Id="rId3" Target="../media/image86.svg" Type="http://schemas.openxmlformats.org/officeDocument/2006/relationships/image"/><Relationship Id="rId4" Target="../media/image87.png" Type="http://schemas.openxmlformats.org/officeDocument/2006/relationships/image"/><Relationship Id="rId5" Target="../media/image88.svg" Type="http://schemas.openxmlformats.org/officeDocument/2006/relationships/image"/><Relationship Id="rId6" Target="../media/image89.png" Type="http://schemas.openxmlformats.org/officeDocument/2006/relationships/image"/><Relationship Id="rId7" Target="../media/image90.svg" Type="http://schemas.openxmlformats.org/officeDocument/2006/relationships/image"/><Relationship Id="rId8" Target="../media/image91.png" Type="http://schemas.openxmlformats.org/officeDocument/2006/relationships/image"/><Relationship Id="rId9" Target="../media/image9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9.svg" Type="http://schemas.openxmlformats.org/officeDocument/2006/relationships/image"/><Relationship Id="rId11" Target="../media/image110.png" Type="http://schemas.openxmlformats.org/officeDocument/2006/relationships/image"/><Relationship Id="rId12" Target="../media/image111.svg" Type="http://schemas.openxmlformats.org/officeDocument/2006/relationships/image"/><Relationship Id="rId13" Target="../media/image112.png" Type="http://schemas.openxmlformats.org/officeDocument/2006/relationships/image"/><Relationship Id="rId14" Target="../media/image113.svg" Type="http://schemas.openxmlformats.org/officeDocument/2006/relationships/image"/><Relationship Id="rId15" Target="../media/image76.png" Type="http://schemas.openxmlformats.org/officeDocument/2006/relationships/image"/><Relationship Id="rId16" Target="../media/image77.png" Type="http://schemas.openxmlformats.org/officeDocument/2006/relationships/image"/><Relationship Id="rId17" Target="../media/image78.png" Type="http://schemas.openxmlformats.org/officeDocument/2006/relationships/image"/><Relationship Id="rId18" Target="../media/image114.png" Type="http://schemas.openxmlformats.org/officeDocument/2006/relationships/image"/><Relationship Id="rId19" Target="../media/image115.svg" Type="http://schemas.openxmlformats.org/officeDocument/2006/relationships/image"/><Relationship Id="rId2" Target="../media/image12.png" Type="http://schemas.openxmlformats.org/officeDocument/2006/relationships/image"/><Relationship Id="rId20" Target="../media/image116.png" Type="http://schemas.openxmlformats.org/officeDocument/2006/relationships/image"/><Relationship Id="rId21" Target="../media/image117.svg" Type="http://schemas.openxmlformats.org/officeDocument/2006/relationships/image"/><Relationship Id="rId22" Target="../media/image14.png" Type="http://schemas.openxmlformats.org/officeDocument/2006/relationships/image"/><Relationship Id="rId23" Target="../media/image15.svg" Type="http://schemas.openxmlformats.org/officeDocument/2006/relationships/image"/><Relationship Id="rId24" Target="../media/image16.png" Type="http://schemas.openxmlformats.org/officeDocument/2006/relationships/image"/><Relationship Id="rId25" Target="../media/image17.svg" Type="http://schemas.openxmlformats.org/officeDocument/2006/relationships/image"/><Relationship Id="rId26" Target="../media/image18.png" Type="http://schemas.openxmlformats.org/officeDocument/2006/relationships/image"/><Relationship Id="rId3" Target="../media/image13.svg" Type="http://schemas.openxmlformats.org/officeDocument/2006/relationships/image"/><Relationship Id="rId4" Target="../media/image103.png" Type="http://schemas.openxmlformats.org/officeDocument/2006/relationships/image"/><Relationship Id="rId5" Target="../media/image104.png" Type="http://schemas.openxmlformats.org/officeDocument/2006/relationships/image"/><Relationship Id="rId6" Target="../media/image105.svg" Type="http://schemas.openxmlformats.org/officeDocument/2006/relationships/image"/><Relationship Id="rId7" Target="../media/image106.png" Type="http://schemas.openxmlformats.org/officeDocument/2006/relationships/image"/><Relationship Id="rId8" Target="../media/image107.svg" Type="http://schemas.openxmlformats.org/officeDocument/2006/relationships/image"/><Relationship Id="rId9" Target="../media/image10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18.png" Type="http://schemas.openxmlformats.org/officeDocument/2006/relationships/image"/><Relationship Id="rId2" Target="../media/image118.png" Type="http://schemas.openxmlformats.org/officeDocument/2006/relationships/image"/><Relationship Id="rId3" Target="../media/image119.svg" Type="http://schemas.openxmlformats.org/officeDocument/2006/relationships/image"/><Relationship Id="rId4" Target="../media/image120.png" Type="http://schemas.openxmlformats.org/officeDocument/2006/relationships/image"/><Relationship Id="rId5" Target="../media/image121.svg" Type="http://schemas.openxmlformats.org/officeDocument/2006/relationships/image"/><Relationship Id="rId6" Target="../media/image122.png" Type="http://schemas.openxmlformats.org/officeDocument/2006/relationships/image"/><Relationship Id="rId7" Target="../media/image123.svg" Type="http://schemas.openxmlformats.org/officeDocument/2006/relationships/image"/><Relationship Id="rId8" Target="../media/image124.png" Type="http://schemas.openxmlformats.org/officeDocument/2006/relationships/image"/><Relationship Id="rId9" Target="../media/image12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8.png" Type="http://schemas.openxmlformats.org/officeDocument/2006/relationships/image"/><Relationship Id="rId11" Target="../media/image129.svg" Type="http://schemas.openxmlformats.org/officeDocument/2006/relationships/image"/><Relationship Id="rId12" Target="../media/image130.png" Type="http://schemas.openxmlformats.org/officeDocument/2006/relationships/image"/><Relationship Id="rId13" Target="../media/image131.svg" Type="http://schemas.openxmlformats.org/officeDocument/2006/relationships/image"/><Relationship Id="rId14" Target="../media/image132.png" Type="http://schemas.openxmlformats.org/officeDocument/2006/relationships/image"/><Relationship Id="rId15" Target="../media/image133.svg" Type="http://schemas.openxmlformats.org/officeDocument/2006/relationships/image"/><Relationship Id="rId16" Target="../media/image18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26.png" Type="http://schemas.openxmlformats.org/officeDocument/2006/relationships/image"/><Relationship Id="rId9" Target="../media/image12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8.png" Type="http://schemas.openxmlformats.org/officeDocument/2006/relationships/image"/><Relationship Id="rId11" Target="../media/image129.svg" Type="http://schemas.openxmlformats.org/officeDocument/2006/relationships/image"/><Relationship Id="rId12" Target="../media/image134.png" Type="http://schemas.openxmlformats.org/officeDocument/2006/relationships/image"/><Relationship Id="rId13" Target="../media/image135.svg" Type="http://schemas.openxmlformats.org/officeDocument/2006/relationships/image"/><Relationship Id="rId14" Target="../media/image136.png" Type="http://schemas.openxmlformats.org/officeDocument/2006/relationships/image"/><Relationship Id="rId15" Target="../media/image137.svg" Type="http://schemas.openxmlformats.org/officeDocument/2006/relationships/image"/><Relationship Id="rId16" Target="../media/image18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26.png" Type="http://schemas.openxmlformats.org/officeDocument/2006/relationships/image"/><Relationship Id="rId9" Target="../media/image12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01148" y="-200467"/>
            <a:ext cx="9195988" cy="13042401"/>
            <a:chOff x="0" y="0"/>
            <a:chExt cx="12261317" cy="173898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61342" cy="17389856"/>
            </a:xfrm>
            <a:custGeom>
              <a:avLst/>
              <a:gdLst/>
              <a:ahLst/>
              <a:cxnLst/>
              <a:rect r="r" b="b" t="t" l="l"/>
              <a:pathLst>
                <a:path h="17389856" w="12261342">
                  <a:moveTo>
                    <a:pt x="0" y="0"/>
                  </a:moveTo>
                  <a:lnTo>
                    <a:pt x="12261342" y="0"/>
                  </a:lnTo>
                  <a:lnTo>
                    <a:pt x="12261342" y="17389856"/>
                  </a:lnTo>
                  <a:lnTo>
                    <a:pt x="0" y="17389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0999"/>
              </a:blip>
              <a:stretch>
                <a:fillRect l="0" t="-2922" r="0" b="-292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0"/>
            <a:ext cx="18288000" cy="10309860"/>
          </a:xfrm>
          <a:custGeom>
            <a:avLst/>
            <a:gdLst/>
            <a:ahLst/>
            <a:cxnLst/>
            <a:rect r="r" b="b" t="t" l="l"/>
            <a:pathLst>
              <a:path h="10309860" w="18288000">
                <a:moveTo>
                  <a:pt x="0" y="0"/>
                </a:moveTo>
                <a:lnTo>
                  <a:pt x="18288000" y="0"/>
                </a:lnTo>
                <a:lnTo>
                  <a:pt x="18288000" y="10309860"/>
                </a:lnTo>
                <a:lnTo>
                  <a:pt x="0" y="10309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" t="0" r="-5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4523159" y="947912"/>
            <a:ext cx="9046328" cy="9046328"/>
            <a:chOff x="0" y="0"/>
            <a:chExt cx="12061771" cy="120617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061698" cy="12061698"/>
            </a:xfrm>
            <a:custGeom>
              <a:avLst/>
              <a:gdLst/>
              <a:ahLst/>
              <a:cxnLst/>
              <a:rect r="r" b="b" t="t" l="l"/>
              <a:pathLst>
                <a:path h="12061698" w="12061698">
                  <a:moveTo>
                    <a:pt x="0" y="6030849"/>
                  </a:moveTo>
                  <a:lnTo>
                    <a:pt x="6030849" y="0"/>
                  </a:lnTo>
                  <a:lnTo>
                    <a:pt x="12061698" y="6030849"/>
                  </a:lnTo>
                  <a:lnTo>
                    <a:pt x="6030849" y="12061698"/>
                  </a:lnTo>
                  <a:close/>
                </a:path>
              </a:pathLst>
            </a:custGeom>
            <a:blipFill>
              <a:blip r:embed="rId5"/>
              <a:stretch>
                <a:fillRect l="0" t="-19794" r="0" b="-19795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705928" y="-2672252"/>
            <a:ext cx="8992986" cy="8992986"/>
            <a:chOff x="0" y="0"/>
            <a:chExt cx="11990648" cy="1199064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990578" cy="11990578"/>
            </a:xfrm>
            <a:custGeom>
              <a:avLst/>
              <a:gdLst/>
              <a:ahLst/>
              <a:cxnLst/>
              <a:rect r="r" b="b" t="t" l="l"/>
              <a:pathLst>
                <a:path h="11990578" w="11990578">
                  <a:moveTo>
                    <a:pt x="0" y="5995289"/>
                  </a:moveTo>
                  <a:lnTo>
                    <a:pt x="5995289" y="0"/>
                  </a:lnTo>
                  <a:lnTo>
                    <a:pt x="11990578" y="5995289"/>
                  </a:lnTo>
                  <a:lnTo>
                    <a:pt x="5995289" y="11990578"/>
                  </a:lnTo>
                  <a:close/>
                </a:path>
              </a:pathLst>
            </a:custGeom>
            <a:blipFill>
              <a:blip r:embed="rId6"/>
              <a:stretch>
                <a:fillRect l="-25000" t="0" r="-2500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096699" y="-267908"/>
            <a:ext cx="7704449" cy="4063761"/>
            <a:chOff x="0" y="0"/>
            <a:chExt cx="10272599" cy="54183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272649" cy="5418328"/>
            </a:xfrm>
            <a:custGeom>
              <a:avLst/>
              <a:gdLst/>
              <a:ahLst/>
              <a:cxnLst/>
              <a:rect r="r" b="b" t="t" l="l"/>
              <a:pathLst>
                <a:path h="5418328" w="10272649">
                  <a:moveTo>
                    <a:pt x="0" y="0"/>
                  </a:moveTo>
                  <a:lnTo>
                    <a:pt x="10272649" y="0"/>
                  </a:lnTo>
                  <a:lnTo>
                    <a:pt x="10272649" y="5418328"/>
                  </a:lnTo>
                  <a:lnTo>
                    <a:pt x="0" y="5418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50912" r="0" b="-5091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39183" y="-3788754"/>
            <a:ext cx="7419489" cy="7419489"/>
            <a:chOff x="0" y="0"/>
            <a:chExt cx="9892652" cy="98926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892665" cy="9892665"/>
            </a:xfrm>
            <a:custGeom>
              <a:avLst/>
              <a:gdLst/>
              <a:ahLst/>
              <a:cxnLst/>
              <a:rect r="r" b="b" t="t" l="l"/>
              <a:pathLst>
                <a:path h="9892665" w="9892665">
                  <a:moveTo>
                    <a:pt x="0" y="4946269"/>
                  </a:moveTo>
                  <a:lnTo>
                    <a:pt x="4946269" y="0"/>
                  </a:lnTo>
                  <a:lnTo>
                    <a:pt x="9892665" y="4946269"/>
                  </a:lnTo>
                  <a:lnTo>
                    <a:pt x="4946269" y="9892665"/>
                  </a:lnTo>
                  <a:close/>
                </a:path>
              </a:pathLst>
            </a:custGeom>
            <a:blipFill>
              <a:blip r:embed="rId8"/>
              <a:stretch>
                <a:fillRect l="-25104" t="0" r="-25104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663011" y="8180223"/>
            <a:ext cx="2408190" cy="1188734"/>
            <a:chOff x="0" y="0"/>
            <a:chExt cx="3210920" cy="158497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10941" cy="1584960"/>
            </a:xfrm>
            <a:custGeom>
              <a:avLst/>
              <a:gdLst/>
              <a:ahLst/>
              <a:cxnLst/>
              <a:rect r="r" b="b" t="t" l="l"/>
              <a:pathLst>
                <a:path h="1584960" w="3210941">
                  <a:moveTo>
                    <a:pt x="0" y="0"/>
                  </a:moveTo>
                  <a:lnTo>
                    <a:pt x="3210941" y="0"/>
                  </a:lnTo>
                  <a:lnTo>
                    <a:pt x="3210941" y="1584960"/>
                  </a:lnTo>
                  <a:lnTo>
                    <a:pt x="0" y="1584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49" r="0" b="-15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474973" y="8051477"/>
            <a:ext cx="1872107" cy="1446225"/>
            <a:chOff x="0" y="0"/>
            <a:chExt cx="2496143" cy="19283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96185" cy="1928241"/>
            </a:xfrm>
            <a:custGeom>
              <a:avLst/>
              <a:gdLst/>
              <a:ahLst/>
              <a:cxnLst/>
              <a:rect r="r" b="b" t="t" l="l"/>
              <a:pathLst>
                <a:path h="1928241" w="2496185">
                  <a:moveTo>
                    <a:pt x="0" y="0"/>
                  </a:moveTo>
                  <a:lnTo>
                    <a:pt x="2496185" y="0"/>
                  </a:lnTo>
                  <a:lnTo>
                    <a:pt x="2496185" y="1928241"/>
                  </a:lnTo>
                  <a:lnTo>
                    <a:pt x="0" y="1928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0" t="0" r="-19" b="-3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478250" y="7908029"/>
            <a:ext cx="1589673" cy="1589673"/>
            <a:chOff x="0" y="0"/>
            <a:chExt cx="2119564" cy="211956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19503" cy="2119503"/>
            </a:xfrm>
            <a:custGeom>
              <a:avLst/>
              <a:gdLst/>
              <a:ahLst/>
              <a:cxnLst/>
              <a:rect r="r" b="b" t="t" l="l"/>
              <a:pathLst>
                <a:path h="2119503" w="2119503">
                  <a:moveTo>
                    <a:pt x="0" y="0"/>
                  </a:moveTo>
                  <a:lnTo>
                    <a:pt x="2119503" y="0"/>
                  </a:lnTo>
                  <a:lnTo>
                    <a:pt x="2119503" y="2119503"/>
                  </a:lnTo>
                  <a:lnTo>
                    <a:pt x="0" y="211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2" b="-2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4271707" y="4748560"/>
            <a:ext cx="12200152" cy="2168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4"/>
              </a:lnSpc>
            </a:pPr>
            <a:r>
              <a:rPr lang="en-US" sz="6002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NITA: Transforming Transit for Our Communities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745550" y="6783893"/>
            <a:ext cx="8726309" cy="712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49"/>
              </a:lnSpc>
            </a:pPr>
            <a:r>
              <a:rPr lang="en-US" sz="3820" b="tru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 Overview of NITA and Its Impacts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59740" y="4705293"/>
            <a:ext cx="3769989" cy="4315992"/>
          </a:xfrm>
          <a:custGeom>
            <a:avLst/>
            <a:gdLst/>
            <a:ahLst/>
            <a:cxnLst/>
            <a:rect r="r" b="b" t="t" l="l"/>
            <a:pathLst>
              <a:path h="4315992" w="3769989">
                <a:moveTo>
                  <a:pt x="0" y="0"/>
                </a:moveTo>
                <a:lnTo>
                  <a:pt x="3769989" y="0"/>
                </a:lnTo>
                <a:lnTo>
                  <a:pt x="3769989" y="4315992"/>
                </a:lnTo>
                <a:lnTo>
                  <a:pt x="0" y="4315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259251" y="4705293"/>
            <a:ext cx="3769989" cy="4315992"/>
          </a:xfrm>
          <a:custGeom>
            <a:avLst/>
            <a:gdLst/>
            <a:ahLst/>
            <a:cxnLst/>
            <a:rect r="r" b="b" t="t" l="l"/>
            <a:pathLst>
              <a:path h="4315992" w="3769989">
                <a:moveTo>
                  <a:pt x="0" y="0"/>
                </a:moveTo>
                <a:lnTo>
                  <a:pt x="3769989" y="0"/>
                </a:lnTo>
                <a:lnTo>
                  <a:pt x="3769989" y="4315992"/>
                </a:lnTo>
                <a:lnTo>
                  <a:pt x="0" y="4315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58760" y="4705293"/>
            <a:ext cx="3769989" cy="4315992"/>
          </a:xfrm>
          <a:custGeom>
            <a:avLst/>
            <a:gdLst/>
            <a:ahLst/>
            <a:cxnLst/>
            <a:rect r="r" b="b" t="t" l="l"/>
            <a:pathLst>
              <a:path h="4315992" w="3769989">
                <a:moveTo>
                  <a:pt x="0" y="0"/>
                </a:moveTo>
                <a:lnTo>
                  <a:pt x="3769989" y="0"/>
                </a:lnTo>
                <a:lnTo>
                  <a:pt x="3769989" y="4315992"/>
                </a:lnTo>
                <a:lnTo>
                  <a:pt x="0" y="4315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8271" y="4705293"/>
            <a:ext cx="3769989" cy="4315992"/>
          </a:xfrm>
          <a:custGeom>
            <a:avLst/>
            <a:gdLst/>
            <a:ahLst/>
            <a:cxnLst/>
            <a:rect r="r" b="b" t="t" l="l"/>
            <a:pathLst>
              <a:path h="4315992" w="3769989">
                <a:moveTo>
                  <a:pt x="0" y="0"/>
                </a:moveTo>
                <a:lnTo>
                  <a:pt x="3769989" y="0"/>
                </a:lnTo>
                <a:lnTo>
                  <a:pt x="3769989" y="4315992"/>
                </a:lnTo>
                <a:lnTo>
                  <a:pt x="0" y="4315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105927" y="5287636"/>
            <a:ext cx="2076637" cy="1445858"/>
          </a:xfrm>
          <a:custGeom>
            <a:avLst/>
            <a:gdLst/>
            <a:ahLst/>
            <a:cxnLst/>
            <a:rect r="r" b="b" t="t" l="l"/>
            <a:pathLst>
              <a:path h="1445858" w="2076637">
                <a:moveTo>
                  <a:pt x="0" y="0"/>
                </a:moveTo>
                <a:lnTo>
                  <a:pt x="2076636" y="0"/>
                </a:lnTo>
                <a:lnTo>
                  <a:pt x="2076636" y="1445858"/>
                </a:lnTo>
                <a:lnTo>
                  <a:pt x="0" y="1445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314674" y="5242571"/>
            <a:ext cx="1658163" cy="1587691"/>
          </a:xfrm>
          <a:custGeom>
            <a:avLst/>
            <a:gdLst/>
            <a:ahLst/>
            <a:cxnLst/>
            <a:rect r="r" b="b" t="t" l="l"/>
            <a:pathLst>
              <a:path h="1587691" w="1658163">
                <a:moveTo>
                  <a:pt x="0" y="0"/>
                </a:moveTo>
                <a:lnTo>
                  <a:pt x="1658163" y="0"/>
                </a:lnTo>
                <a:lnTo>
                  <a:pt x="1658163" y="1587691"/>
                </a:lnTo>
                <a:lnTo>
                  <a:pt x="0" y="1587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8" t="0" r="-168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06239" y="5469533"/>
            <a:ext cx="367945" cy="702520"/>
          </a:xfrm>
          <a:custGeom>
            <a:avLst/>
            <a:gdLst/>
            <a:ahLst/>
            <a:cxnLst/>
            <a:rect r="r" b="b" t="t" l="l"/>
            <a:pathLst>
              <a:path h="702520" w="367945">
                <a:moveTo>
                  <a:pt x="0" y="0"/>
                </a:moveTo>
                <a:lnTo>
                  <a:pt x="367944" y="0"/>
                </a:lnTo>
                <a:lnTo>
                  <a:pt x="367944" y="702520"/>
                </a:lnTo>
                <a:lnTo>
                  <a:pt x="0" y="7025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312" t="0" r="-312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14317" y="5287636"/>
            <a:ext cx="1257897" cy="1445858"/>
          </a:xfrm>
          <a:custGeom>
            <a:avLst/>
            <a:gdLst/>
            <a:ahLst/>
            <a:cxnLst/>
            <a:rect r="r" b="b" t="t" l="l"/>
            <a:pathLst>
              <a:path h="1445858" w="1257897">
                <a:moveTo>
                  <a:pt x="0" y="0"/>
                </a:moveTo>
                <a:lnTo>
                  <a:pt x="1257897" y="0"/>
                </a:lnTo>
                <a:lnTo>
                  <a:pt x="1257897" y="1445858"/>
                </a:lnTo>
                <a:lnTo>
                  <a:pt x="0" y="14458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043" t="0" r="-1043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493822" y="5287636"/>
            <a:ext cx="1418560" cy="1688762"/>
          </a:xfrm>
          <a:custGeom>
            <a:avLst/>
            <a:gdLst/>
            <a:ahLst/>
            <a:cxnLst/>
            <a:rect r="r" b="b" t="t" l="l"/>
            <a:pathLst>
              <a:path h="1688762" w="1418560">
                <a:moveTo>
                  <a:pt x="0" y="0"/>
                </a:moveTo>
                <a:lnTo>
                  <a:pt x="1418560" y="0"/>
                </a:lnTo>
                <a:lnTo>
                  <a:pt x="1418560" y="1688762"/>
                </a:lnTo>
                <a:lnTo>
                  <a:pt x="0" y="16887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829" t="0" r="-829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06246" y="7246975"/>
            <a:ext cx="3274039" cy="1243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1"/>
              </a:lnSpc>
            </a:pPr>
            <a:r>
              <a:rPr lang="en-US" sz="2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Strengthens ethical standards across all transit agencies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506736" y="7276843"/>
            <a:ext cx="3274039" cy="831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1"/>
              </a:lnSpc>
            </a:pPr>
            <a:r>
              <a:rPr lang="en-US" sz="2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Detects and prevents misuse of public funds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415579" y="7246975"/>
            <a:ext cx="3457333" cy="1243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1"/>
              </a:lnSpc>
            </a:pPr>
            <a:r>
              <a:rPr lang="en-US" sz="2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Increases public trust through independent oversight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46825" y="7246975"/>
            <a:ext cx="3395818" cy="1243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1"/>
              </a:lnSpc>
            </a:pPr>
            <a:r>
              <a:rPr lang="en-US" sz="23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Enables whistleblower protections and accountability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563739"/>
            <a:ext cx="13167933" cy="755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Oversight: Office of the Executive Inspector General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794584"/>
            <a:ext cx="16230600" cy="267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NITA expands oversight to include all major transit agencies and their leadership, including CTA, Metra, Pace, and NITA.</a:t>
            </a:r>
          </a:p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NITA gives investigators the power to root out fraud, waste, abuse, and misconduct across the entire transit system.</a:t>
            </a:r>
          </a:p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NITA requires monthly public reports and shared accountability to ensure transparent, proactive oversight.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8988" y="2290329"/>
            <a:ext cx="3796329" cy="2697532"/>
          </a:xfrm>
          <a:custGeom>
            <a:avLst/>
            <a:gdLst/>
            <a:ahLst/>
            <a:cxnLst/>
            <a:rect r="r" b="b" t="t" l="l"/>
            <a:pathLst>
              <a:path h="2697532" w="3796329">
                <a:moveTo>
                  <a:pt x="0" y="0"/>
                </a:moveTo>
                <a:lnTo>
                  <a:pt x="3796328" y="0"/>
                </a:lnTo>
                <a:lnTo>
                  <a:pt x="3796328" y="2697532"/>
                </a:lnTo>
                <a:lnTo>
                  <a:pt x="0" y="269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57440" y="2290326"/>
            <a:ext cx="3796330" cy="2697564"/>
          </a:xfrm>
          <a:custGeom>
            <a:avLst/>
            <a:gdLst/>
            <a:ahLst/>
            <a:cxnLst/>
            <a:rect r="r" b="b" t="t" l="l"/>
            <a:pathLst>
              <a:path h="2697564" w="3796330">
                <a:moveTo>
                  <a:pt x="0" y="0"/>
                </a:moveTo>
                <a:lnTo>
                  <a:pt x="3796330" y="0"/>
                </a:lnTo>
                <a:lnTo>
                  <a:pt x="3796330" y="2697563"/>
                </a:lnTo>
                <a:lnTo>
                  <a:pt x="0" y="26975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35892" y="2290326"/>
            <a:ext cx="3796330" cy="2697564"/>
          </a:xfrm>
          <a:custGeom>
            <a:avLst/>
            <a:gdLst/>
            <a:ahLst/>
            <a:cxnLst/>
            <a:rect r="r" b="b" t="t" l="l"/>
            <a:pathLst>
              <a:path h="2697564" w="3796330">
                <a:moveTo>
                  <a:pt x="0" y="0"/>
                </a:moveTo>
                <a:lnTo>
                  <a:pt x="3796330" y="0"/>
                </a:lnTo>
                <a:lnTo>
                  <a:pt x="3796330" y="2697563"/>
                </a:lnTo>
                <a:lnTo>
                  <a:pt x="0" y="26975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12683" y="2290326"/>
            <a:ext cx="3796330" cy="2697564"/>
          </a:xfrm>
          <a:custGeom>
            <a:avLst/>
            <a:gdLst/>
            <a:ahLst/>
            <a:cxnLst/>
            <a:rect r="r" b="b" t="t" l="l"/>
            <a:pathLst>
              <a:path h="2697564" w="3796330">
                <a:moveTo>
                  <a:pt x="0" y="0"/>
                </a:moveTo>
                <a:lnTo>
                  <a:pt x="3796330" y="0"/>
                </a:lnTo>
                <a:lnTo>
                  <a:pt x="3796330" y="2697563"/>
                </a:lnTo>
                <a:lnTo>
                  <a:pt x="0" y="26975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57305" y="2761389"/>
            <a:ext cx="1696848" cy="1859097"/>
          </a:xfrm>
          <a:custGeom>
            <a:avLst/>
            <a:gdLst/>
            <a:ahLst/>
            <a:cxnLst/>
            <a:rect r="r" b="b" t="t" l="l"/>
            <a:pathLst>
              <a:path h="1859097" w="1696848">
                <a:moveTo>
                  <a:pt x="0" y="0"/>
                </a:moveTo>
                <a:lnTo>
                  <a:pt x="1696848" y="0"/>
                </a:lnTo>
                <a:lnTo>
                  <a:pt x="1696848" y="1859097"/>
                </a:lnTo>
                <a:lnTo>
                  <a:pt x="0" y="1859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9" t="0" r="-29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19139" y="2775054"/>
            <a:ext cx="1804291" cy="1831768"/>
          </a:xfrm>
          <a:custGeom>
            <a:avLst/>
            <a:gdLst/>
            <a:ahLst/>
            <a:cxnLst/>
            <a:rect r="r" b="b" t="t" l="l"/>
            <a:pathLst>
              <a:path h="1831768" w="1804291">
                <a:moveTo>
                  <a:pt x="0" y="0"/>
                </a:moveTo>
                <a:lnTo>
                  <a:pt x="1804291" y="0"/>
                </a:lnTo>
                <a:lnTo>
                  <a:pt x="1804291" y="1831768"/>
                </a:lnTo>
                <a:lnTo>
                  <a:pt x="0" y="18317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7" r="0" b="-2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56585" y="2812654"/>
            <a:ext cx="1686304" cy="1756567"/>
          </a:xfrm>
          <a:custGeom>
            <a:avLst/>
            <a:gdLst/>
            <a:ahLst/>
            <a:cxnLst/>
            <a:rect r="r" b="b" t="t" l="l"/>
            <a:pathLst>
              <a:path h="1756567" w="1686304">
                <a:moveTo>
                  <a:pt x="0" y="0"/>
                </a:moveTo>
                <a:lnTo>
                  <a:pt x="1686304" y="0"/>
                </a:lnTo>
                <a:lnTo>
                  <a:pt x="1686304" y="1756567"/>
                </a:lnTo>
                <a:lnTo>
                  <a:pt x="0" y="1756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2" t="0" r="-112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315900" y="2775054"/>
            <a:ext cx="1868395" cy="1868395"/>
          </a:xfrm>
          <a:custGeom>
            <a:avLst/>
            <a:gdLst/>
            <a:ahLst/>
            <a:cxnLst/>
            <a:rect r="r" b="b" t="t" l="l"/>
            <a:pathLst>
              <a:path h="1868395" w="1868395">
                <a:moveTo>
                  <a:pt x="0" y="0"/>
                </a:moveTo>
                <a:lnTo>
                  <a:pt x="1868395" y="0"/>
                </a:lnTo>
                <a:lnTo>
                  <a:pt x="1868395" y="1868395"/>
                </a:lnTo>
                <a:lnTo>
                  <a:pt x="0" y="1868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76871" y="4741794"/>
            <a:ext cx="3796329" cy="3906331"/>
          </a:xfrm>
          <a:custGeom>
            <a:avLst/>
            <a:gdLst/>
            <a:ahLst/>
            <a:cxnLst/>
            <a:rect r="r" b="b" t="t" l="l"/>
            <a:pathLst>
              <a:path h="3906331" w="3796329">
                <a:moveTo>
                  <a:pt x="0" y="0"/>
                </a:moveTo>
                <a:lnTo>
                  <a:pt x="3796328" y="0"/>
                </a:lnTo>
                <a:lnTo>
                  <a:pt x="3796328" y="3906331"/>
                </a:lnTo>
                <a:lnTo>
                  <a:pt x="0" y="39063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18604" y="4741794"/>
            <a:ext cx="3796329" cy="3906331"/>
          </a:xfrm>
          <a:custGeom>
            <a:avLst/>
            <a:gdLst/>
            <a:ahLst/>
            <a:cxnLst/>
            <a:rect r="r" b="b" t="t" l="l"/>
            <a:pathLst>
              <a:path h="3906331" w="3796329">
                <a:moveTo>
                  <a:pt x="0" y="0"/>
                </a:moveTo>
                <a:lnTo>
                  <a:pt x="3796328" y="0"/>
                </a:lnTo>
                <a:lnTo>
                  <a:pt x="3796328" y="3906331"/>
                </a:lnTo>
                <a:lnTo>
                  <a:pt x="0" y="39063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57449" y="4741794"/>
            <a:ext cx="3796329" cy="3906331"/>
          </a:xfrm>
          <a:custGeom>
            <a:avLst/>
            <a:gdLst/>
            <a:ahLst/>
            <a:cxnLst/>
            <a:rect r="r" b="b" t="t" l="l"/>
            <a:pathLst>
              <a:path h="3906331" w="3796329">
                <a:moveTo>
                  <a:pt x="0" y="0"/>
                </a:moveTo>
                <a:lnTo>
                  <a:pt x="3796328" y="0"/>
                </a:lnTo>
                <a:lnTo>
                  <a:pt x="3796328" y="3906331"/>
                </a:lnTo>
                <a:lnTo>
                  <a:pt x="0" y="39063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38026" y="4741794"/>
            <a:ext cx="3796329" cy="3906331"/>
          </a:xfrm>
          <a:custGeom>
            <a:avLst/>
            <a:gdLst/>
            <a:ahLst/>
            <a:cxnLst/>
            <a:rect r="r" b="b" t="t" l="l"/>
            <a:pathLst>
              <a:path h="3906331" w="3796329">
                <a:moveTo>
                  <a:pt x="0" y="0"/>
                </a:moveTo>
                <a:lnTo>
                  <a:pt x="3796328" y="0"/>
                </a:lnTo>
                <a:lnTo>
                  <a:pt x="3796328" y="3906331"/>
                </a:lnTo>
                <a:lnTo>
                  <a:pt x="0" y="390633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21026" y="9836629"/>
            <a:ext cx="18530053" cy="450371"/>
          </a:xfrm>
          <a:custGeom>
            <a:avLst/>
            <a:gdLst/>
            <a:ahLst/>
            <a:cxnLst/>
            <a:rect r="r" b="b" t="t" l="l"/>
            <a:pathLst>
              <a:path h="450371" w="18530053">
                <a:moveTo>
                  <a:pt x="0" y="0"/>
                </a:moveTo>
                <a:lnTo>
                  <a:pt x="18530053" y="0"/>
                </a:lnTo>
                <a:lnTo>
                  <a:pt x="18530053" y="450371"/>
                </a:lnTo>
                <a:lnTo>
                  <a:pt x="0" y="45037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600251"/>
            <a:ext cx="9287200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NITA: Better Service, Simpler System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24013" y="5468575"/>
            <a:ext cx="3394544" cy="1483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One fare system, one app, unified timetables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679762" y="5468575"/>
            <a:ext cx="3474011" cy="244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Accountability through performance audits and transparency mandates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312427" y="5468575"/>
            <a:ext cx="3374620" cy="1483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Faster, data driven service improvements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556171" y="5468575"/>
            <a:ext cx="3355772" cy="1962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Reduced administrative overhead=more $$ to service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792100" y="4205699"/>
            <a:ext cx="3004734" cy="5106849"/>
          </a:xfrm>
          <a:custGeom>
            <a:avLst/>
            <a:gdLst/>
            <a:ahLst/>
            <a:cxnLst/>
            <a:rect r="r" b="b" t="t" l="l"/>
            <a:pathLst>
              <a:path h="5106849" w="3004734">
                <a:moveTo>
                  <a:pt x="0" y="0"/>
                </a:moveTo>
                <a:lnTo>
                  <a:pt x="3004734" y="0"/>
                </a:lnTo>
                <a:lnTo>
                  <a:pt x="3004734" y="5106849"/>
                </a:lnTo>
                <a:lnTo>
                  <a:pt x="0" y="5106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619900" y="4205699"/>
            <a:ext cx="3004734" cy="5106849"/>
          </a:xfrm>
          <a:custGeom>
            <a:avLst/>
            <a:gdLst/>
            <a:ahLst/>
            <a:cxnLst/>
            <a:rect r="r" b="b" t="t" l="l"/>
            <a:pathLst>
              <a:path h="5106849" w="3004734">
                <a:moveTo>
                  <a:pt x="0" y="0"/>
                </a:moveTo>
                <a:lnTo>
                  <a:pt x="3004734" y="0"/>
                </a:lnTo>
                <a:lnTo>
                  <a:pt x="3004734" y="5106849"/>
                </a:lnTo>
                <a:lnTo>
                  <a:pt x="0" y="5106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06000" y="4205699"/>
            <a:ext cx="3004734" cy="5106849"/>
          </a:xfrm>
          <a:custGeom>
            <a:avLst/>
            <a:gdLst/>
            <a:ahLst/>
            <a:cxnLst/>
            <a:rect r="r" b="b" t="t" l="l"/>
            <a:pathLst>
              <a:path h="5106849" w="3004734">
                <a:moveTo>
                  <a:pt x="0" y="0"/>
                </a:moveTo>
                <a:lnTo>
                  <a:pt x="3004734" y="0"/>
                </a:lnTo>
                <a:lnTo>
                  <a:pt x="3004734" y="5106849"/>
                </a:lnTo>
                <a:lnTo>
                  <a:pt x="0" y="5106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074437" y="4934823"/>
            <a:ext cx="2150571" cy="1735690"/>
          </a:xfrm>
          <a:custGeom>
            <a:avLst/>
            <a:gdLst/>
            <a:ahLst/>
            <a:cxnLst/>
            <a:rect r="r" b="b" t="t" l="l"/>
            <a:pathLst>
              <a:path h="1735690" w="2150571">
                <a:moveTo>
                  <a:pt x="0" y="0"/>
                </a:moveTo>
                <a:lnTo>
                  <a:pt x="2150571" y="0"/>
                </a:lnTo>
                <a:lnTo>
                  <a:pt x="2150571" y="1735690"/>
                </a:lnTo>
                <a:lnTo>
                  <a:pt x="0" y="1735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164" r="0" b="-16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99989" y="4934823"/>
            <a:ext cx="1416757" cy="1735690"/>
          </a:xfrm>
          <a:custGeom>
            <a:avLst/>
            <a:gdLst/>
            <a:ahLst/>
            <a:cxnLst/>
            <a:rect r="r" b="b" t="t" l="l"/>
            <a:pathLst>
              <a:path h="1735690" w="1416757">
                <a:moveTo>
                  <a:pt x="0" y="0"/>
                </a:moveTo>
                <a:lnTo>
                  <a:pt x="1416757" y="0"/>
                </a:lnTo>
                <a:lnTo>
                  <a:pt x="1416757" y="1735690"/>
                </a:lnTo>
                <a:lnTo>
                  <a:pt x="0" y="17356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09" t="0" r="-209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66194" y="5207594"/>
            <a:ext cx="856544" cy="580309"/>
          </a:xfrm>
          <a:custGeom>
            <a:avLst/>
            <a:gdLst/>
            <a:ahLst/>
            <a:cxnLst/>
            <a:rect r="r" b="b" t="t" l="l"/>
            <a:pathLst>
              <a:path h="580309" w="856544">
                <a:moveTo>
                  <a:pt x="0" y="0"/>
                </a:moveTo>
                <a:lnTo>
                  <a:pt x="856544" y="0"/>
                </a:lnTo>
                <a:lnTo>
                  <a:pt x="856544" y="580309"/>
                </a:lnTo>
                <a:lnTo>
                  <a:pt x="0" y="5803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20" r="0" b="-2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00825" y="4934823"/>
            <a:ext cx="1587283" cy="1587283"/>
          </a:xfrm>
          <a:custGeom>
            <a:avLst/>
            <a:gdLst/>
            <a:ahLst/>
            <a:cxnLst/>
            <a:rect r="r" b="b" t="t" l="l"/>
            <a:pathLst>
              <a:path h="1587283" w="1587283">
                <a:moveTo>
                  <a:pt x="0" y="0"/>
                </a:moveTo>
                <a:lnTo>
                  <a:pt x="1587283" y="0"/>
                </a:lnTo>
                <a:lnTo>
                  <a:pt x="1587283" y="1587283"/>
                </a:lnTo>
                <a:lnTo>
                  <a:pt x="0" y="15872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32637" y="4934823"/>
            <a:ext cx="1579261" cy="1269331"/>
          </a:xfrm>
          <a:custGeom>
            <a:avLst/>
            <a:gdLst/>
            <a:ahLst/>
            <a:cxnLst/>
            <a:rect r="r" b="b" t="t" l="l"/>
            <a:pathLst>
              <a:path h="1269331" w="1579261">
                <a:moveTo>
                  <a:pt x="0" y="0"/>
                </a:moveTo>
                <a:lnTo>
                  <a:pt x="1579261" y="0"/>
                </a:lnTo>
                <a:lnTo>
                  <a:pt x="1579261" y="1269331"/>
                </a:lnTo>
                <a:lnTo>
                  <a:pt x="0" y="12693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216" r="0" b="-21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563739"/>
            <a:ext cx="7587019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Transit Oriented Development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1900480"/>
            <a:ext cx="16230600" cy="208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500" indent="-190500" lvl="2">
              <a:lnSpc>
                <a:spcPts val="397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NITA proposal removes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mandatory parking requirements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near transit</a:t>
            </a:r>
          </a:p>
          <a:p>
            <a:pPr algn="l" marL="571500" indent="-190500" lvl="2">
              <a:lnSpc>
                <a:spcPts val="397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TOD = building housing, retail, and jobs near frequent transit corridors and hubs</a:t>
            </a:r>
          </a:p>
          <a:p>
            <a:pPr algn="l" marL="571500" indent="-190500" lvl="2">
              <a:lnSpc>
                <a:spcPts val="397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Encourages compact, walkable neighborhoods while cutting car dependency</a:t>
            </a:r>
          </a:p>
          <a:p>
            <a:pPr algn="l" marL="571500" indent="-190500" lvl="2">
              <a:lnSpc>
                <a:spcPts val="397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Local zoning will not be impacted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26066" y="6848266"/>
            <a:ext cx="2592402" cy="180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Increases sales and lowers property taxes near stations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46549" y="6848266"/>
            <a:ext cx="2723636" cy="180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Cuts infrastructure costs for municipalities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932711" y="6848266"/>
            <a:ext cx="2745266" cy="180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Enables revenue growth through increased ridership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7653" y="4933950"/>
            <a:ext cx="7293595" cy="310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500" indent="-190500" lvl="2">
              <a:lnSpc>
                <a:spcPts val="402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TOD encourages more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housing near jobs and transit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reducing congestion and emissions</a:t>
            </a:r>
          </a:p>
          <a:p>
            <a:pPr algn="l" marL="571500" indent="-190500" lvl="2">
              <a:lnSpc>
                <a:spcPts val="402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Chicagoland's current TOD potential is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underutilized due to zoning and parking mandates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7653" y="4327440"/>
            <a:ext cx="5424168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2999" b="tru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Regional Impact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6885" y="4541542"/>
            <a:ext cx="4064259" cy="4773021"/>
          </a:xfrm>
          <a:custGeom>
            <a:avLst/>
            <a:gdLst/>
            <a:ahLst/>
            <a:cxnLst/>
            <a:rect r="r" b="b" t="t" l="l"/>
            <a:pathLst>
              <a:path h="4773021" w="4064259">
                <a:moveTo>
                  <a:pt x="0" y="0"/>
                </a:moveTo>
                <a:lnTo>
                  <a:pt x="4064258" y="0"/>
                </a:lnTo>
                <a:lnTo>
                  <a:pt x="4064258" y="4773020"/>
                </a:lnTo>
                <a:lnTo>
                  <a:pt x="0" y="4773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10007" y="2147065"/>
            <a:ext cx="2838012" cy="2838012"/>
            <a:chOff x="0" y="0"/>
            <a:chExt cx="3784016" cy="37840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5400" y="25400"/>
              <a:ext cx="3614547" cy="3614547"/>
            </a:xfrm>
            <a:custGeom>
              <a:avLst/>
              <a:gdLst/>
              <a:ahLst/>
              <a:cxnLst/>
              <a:rect r="r" b="b" t="t" l="l"/>
              <a:pathLst>
                <a:path h="3614547" w="3614547">
                  <a:moveTo>
                    <a:pt x="1807337" y="0"/>
                  </a:moveTo>
                  <a:cubicBezTo>
                    <a:pt x="809117" y="0"/>
                    <a:pt x="0" y="809117"/>
                    <a:pt x="0" y="1807337"/>
                  </a:cubicBezTo>
                  <a:cubicBezTo>
                    <a:pt x="0" y="2805557"/>
                    <a:pt x="809117" y="3614547"/>
                    <a:pt x="1807337" y="3614547"/>
                  </a:cubicBezTo>
                  <a:cubicBezTo>
                    <a:pt x="2805557" y="3614547"/>
                    <a:pt x="3614547" y="2805430"/>
                    <a:pt x="3614547" y="1807337"/>
                  </a:cubicBezTo>
                  <a:cubicBezTo>
                    <a:pt x="3614547" y="809244"/>
                    <a:pt x="2805430" y="0"/>
                    <a:pt x="1807337" y="0"/>
                  </a:cubicBezTo>
                  <a:close/>
                </a:path>
              </a:pathLst>
            </a:custGeom>
            <a:blipFill>
              <a:blip r:embed="rId4"/>
              <a:stretch>
                <a:fillRect l="-18150" t="-702" r="-21433" b="-3985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65347" cy="3665347"/>
            </a:xfrm>
            <a:custGeom>
              <a:avLst/>
              <a:gdLst/>
              <a:ahLst/>
              <a:cxnLst/>
              <a:rect r="r" b="b" t="t" l="l"/>
              <a:pathLst>
                <a:path h="3665347" w="3665347">
                  <a:moveTo>
                    <a:pt x="1832737" y="50800"/>
                  </a:moveTo>
                  <a:cubicBezTo>
                    <a:pt x="848614" y="50800"/>
                    <a:pt x="50800" y="848614"/>
                    <a:pt x="50800" y="1832737"/>
                  </a:cubicBezTo>
                  <a:lnTo>
                    <a:pt x="25400" y="1832737"/>
                  </a:lnTo>
                  <a:lnTo>
                    <a:pt x="50800" y="1832737"/>
                  </a:lnTo>
                  <a:cubicBezTo>
                    <a:pt x="50800" y="2816860"/>
                    <a:pt x="848614" y="3614547"/>
                    <a:pt x="1832737" y="3614547"/>
                  </a:cubicBezTo>
                  <a:lnTo>
                    <a:pt x="1832737" y="3639947"/>
                  </a:lnTo>
                  <a:lnTo>
                    <a:pt x="1832737" y="3614547"/>
                  </a:lnTo>
                  <a:cubicBezTo>
                    <a:pt x="2816860" y="3614547"/>
                    <a:pt x="3614674" y="2816733"/>
                    <a:pt x="3614674" y="1832610"/>
                  </a:cubicBezTo>
                  <a:lnTo>
                    <a:pt x="3640074" y="1832610"/>
                  </a:lnTo>
                  <a:lnTo>
                    <a:pt x="3614674" y="1832610"/>
                  </a:lnTo>
                  <a:cubicBezTo>
                    <a:pt x="3614547" y="848614"/>
                    <a:pt x="2816860" y="50800"/>
                    <a:pt x="1832737" y="50800"/>
                  </a:cubicBezTo>
                  <a:lnTo>
                    <a:pt x="1832737" y="25400"/>
                  </a:lnTo>
                  <a:lnTo>
                    <a:pt x="1832737" y="50800"/>
                  </a:lnTo>
                  <a:moveTo>
                    <a:pt x="1832737" y="0"/>
                  </a:moveTo>
                  <a:cubicBezTo>
                    <a:pt x="2844800" y="0"/>
                    <a:pt x="3665347" y="820547"/>
                    <a:pt x="3665347" y="1832737"/>
                  </a:cubicBezTo>
                  <a:cubicBezTo>
                    <a:pt x="3665347" y="2844927"/>
                    <a:pt x="2844800" y="3665347"/>
                    <a:pt x="1832737" y="3665347"/>
                  </a:cubicBezTo>
                  <a:cubicBezTo>
                    <a:pt x="820674" y="3665347"/>
                    <a:pt x="0" y="2844800"/>
                    <a:pt x="0" y="1832737"/>
                  </a:cubicBezTo>
                  <a:cubicBezTo>
                    <a:pt x="0" y="820674"/>
                    <a:pt x="820547" y="0"/>
                    <a:pt x="183273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973542" y="4541542"/>
            <a:ext cx="4064259" cy="4773021"/>
          </a:xfrm>
          <a:custGeom>
            <a:avLst/>
            <a:gdLst/>
            <a:ahLst/>
            <a:cxnLst/>
            <a:rect r="r" b="b" t="t" l="l"/>
            <a:pathLst>
              <a:path h="4773021" w="4064259">
                <a:moveTo>
                  <a:pt x="0" y="0"/>
                </a:moveTo>
                <a:lnTo>
                  <a:pt x="4064258" y="0"/>
                </a:lnTo>
                <a:lnTo>
                  <a:pt x="4064258" y="4773020"/>
                </a:lnTo>
                <a:lnTo>
                  <a:pt x="0" y="4773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586665" y="2147065"/>
            <a:ext cx="2838012" cy="2838012"/>
            <a:chOff x="0" y="0"/>
            <a:chExt cx="3784016" cy="3784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25400" y="25400"/>
              <a:ext cx="3614547" cy="3614547"/>
            </a:xfrm>
            <a:custGeom>
              <a:avLst/>
              <a:gdLst/>
              <a:ahLst/>
              <a:cxnLst/>
              <a:rect r="r" b="b" t="t" l="l"/>
              <a:pathLst>
                <a:path h="3614547" w="3614547">
                  <a:moveTo>
                    <a:pt x="1807337" y="0"/>
                  </a:moveTo>
                  <a:cubicBezTo>
                    <a:pt x="809117" y="0"/>
                    <a:pt x="0" y="809117"/>
                    <a:pt x="0" y="1807337"/>
                  </a:cubicBezTo>
                  <a:cubicBezTo>
                    <a:pt x="0" y="2805557"/>
                    <a:pt x="809117" y="3614547"/>
                    <a:pt x="1807337" y="3614547"/>
                  </a:cubicBezTo>
                  <a:cubicBezTo>
                    <a:pt x="2805557" y="3614547"/>
                    <a:pt x="3614547" y="2805430"/>
                    <a:pt x="3614547" y="1807337"/>
                  </a:cubicBezTo>
                  <a:cubicBezTo>
                    <a:pt x="3614547" y="809244"/>
                    <a:pt x="2805430" y="0"/>
                    <a:pt x="1807337" y="0"/>
                  </a:cubicBezTo>
                  <a:close/>
                </a:path>
              </a:pathLst>
            </a:custGeom>
            <a:blipFill>
              <a:blip r:embed="rId5"/>
              <a:stretch>
                <a:fillRect l="-41227" t="-702" r="-44510" b="-3985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65347" cy="3665347"/>
            </a:xfrm>
            <a:custGeom>
              <a:avLst/>
              <a:gdLst/>
              <a:ahLst/>
              <a:cxnLst/>
              <a:rect r="r" b="b" t="t" l="l"/>
              <a:pathLst>
                <a:path h="3665347" w="3665347">
                  <a:moveTo>
                    <a:pt x="1832737" y="50800"/>
                  </a:moveTo>
                  <a:cubicBezTo>
                    <a:pt x="848614" y="50800"/>
                    <a:pt x="50800" y="848614"/>
                    <a:pt x="50800" y="1832737"/>
                  </a:cubicBezTo>
                  <a:lnTo>
                    <a:pt x="25400" y="1832737"/>
                  </a:lnTo>
                  <a:lnTo>
                    <a:pt x="50800" y="1832737"/>
                  </a:lnTo>
                  <a:cubicBezTo>
                    <a:pt x="50800" y="2816860"/>
                    <a:pt x="848614" y="3614547"/>
                    <a:pt x="1832737" y="3614547"/>
                  </a:cubicBezTo>
                  <a:lnTo>
                    <a:pt x="1832737" y="3639947"/>
                  </a:lnTo>
                  <a:lnTo>
                    <a:pt x="1832737" y="3614547"/>
                  </a:lnTo>
                  <a:cubicBezTo>
                    <a:pt x="2816860" y="3614547"/>
                    <a:pt x="3614674" y="2816733"/>
                    <a:pt x="3614674" y="1832610"/>
                  </a:cubicBezTo>
                  <a:lnTo>
                    <a:pt x="3640074" y="1832610"/>
                  </a:lnTo>
                  <a:lnTo>
                    <a:pt x="3614674" y="1832610"/>
                  </a:lnTo>
                  <a:cubicBezTo>
                    <a:pt x="3614547" y="848614"/>
                    <a:pt x="2816860" y="50800"/>
                    <a:pt x="1832737" y="50800"/>
                  </a:cubicBezTo>
                  <a:lnTo>
                    <a:pt x="1832737" y="25400"/>
                  </a:lnTo>
                  <a:lnTo>
                    <a:pt x="1832737" y="50800"/>
                  </a:lnTo>
                  <a:moveTo>
                    <a:pt x="1832737" y="0"/>
                  </a:moveTo>
                  <a:cubicBezTo>
                    <a:pt x="2844800" y="0"/>
                    <a:pt x="3665347" y="820547"/>
                    <a:pt x="3665347" y="1832737"/>
                  </a:cubicBezTo>
                  <a:cubicBezTo>
                    <a:pt x="3665347" y="2844927"/>
                    <a:pt x="2844800" y="3665347"/>
                    <a:pt x="1832737" y="3665347"/>
                  </a:cubicBezTo>
                  <a:cubicBezTo>
                    <a:pt x="820674" y="3665347"/>
                    <a:pt x="0" y="2844800"/>
                    <a:pt x="0" y="1832737"/>
                  </a:cubicBezTo>
                  <a:cubicBezTo>
                    <a:pt x="0" y="820674"/>
                    <a:pt x="820547" y="0"/>
                    <a:pt x="183273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9250200" y="4541542"/>
            <a:ext cx="4064259" cy="4773021"/>
          </a:xfrm>
          <a:custGeom>
            <a:avLst/>
            <a:gdLst/>
            <a:ahLst/>
            <a:cxnLst/>
            <a:rect r="r" b="b" t="t" l="l"/>
            <a:pathLst>
              <a:path h="4773021" w="4064259">
                <a:moveTo>
                  <a:pt x="0" y="0"/>
                </a:moveTo>
                <a:lnTo>
                  <a:pt x="4064258" y="0"/>
                </a:lnTo>
                <a:lnTo>
                  <a:pt x="4064258" y="4773020"/>
                </a:lnTo>
                <a:lnTo>
                  <a:pt x="0" y="4773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863322" y="2147065"/>
            <a:ext cx="2838012" cy="2838012"/>
            <a:chOff x="0" y="0"/>
            <a:chExt cx="3784016" cy="37840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25400" y="25400"/>
              <a:ext cx="3614547" cy="3614547"/>
            </a:xfrm>
            <a:custGeom>
              <a:avLst/>
              <a:gdLst/>
              <a:ahLst/>
              <a:cxnLst/>
              <a:rect r="r" b="b" t="t" l="l"/>
              <a:pathLst>
                <a:path h="3614547" w="3614547">
                  <a:moveTo>
                    <a:pt x="1807337" y="0"/>
                  </a:moveTo>
                  <a:cubicBezTo>
                    <a:pt x="809117" y="0"/>
                    <a:pt x="0" y="809117"/>
                    <a:pt x="0" y="1807337"/>
                  </a:cubicBezTo>
                  <a:cubicBezTo>
                    <a:pt x="0" y="2805557"/>
                    <a:pt x="809117" y="3614547"/>
                    <a:pt x="1807337" y="3614547"/>
                  </a:cubicBezTo>
                  <a:cubicBezTo>
                    <a:pt x="2805557" y="3614547"/>
                    <a:pt x="3614547" y="2805430"/>
                    <a:pt x="3614547" y="1807337"/>
                  </a:cubicBezTo>
                  <a:cubicBezTo>
                    <a:pt x="3614547" y="809244"/>
                    <a:pt x="2805430" y="0"/>
                    <a:pt x="1807337" y="0"/>
                  </a:cubicBezTo>
                  <a:close/>
                </a:path>
              </a:pathLst>
            </a:custGeom>
            <a:blipFill>
              <a:blip r:embed="rId6"/>
              <a:stretch>
                <a:fillRect l="-51330" t="-702" r="-54613" b="-3985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665347" cy="3665347"/>
            </a:xfrm>
            <a:custGeom>
              <a:avLst/>
              <a:gdLst/>
              <a:ahLst/>
              <a:cxnLst/>
              <a:rect r="r" b="b" t="t" l="l"/>
              <a:pathLst>
                <a:path h="3665347" w="3665347">
                  <a:moveTo>
                    <a:pt x="1832737" y="50800"/>
                  </a:moveTo>
                  <a:cubicBezTo>
                    <a:pt x="848614" y="50800"/>
                    <a:pt x="50800" y="848614"/>
                    <a:pt x="50800" y="1832737"/>
                  </a:cubicBezTo>
                  <a:lnTo>
                    <a:pt x="25400" y="1832737"/>
                  </a:lnTo>
                  <a:lnTo>
                    <a:pt x="50800" y="1832737"/>
                  </a:lnTo>
                  <a:cubicBezTo>
                    <a:pt x="50800" y="2816860"/>
                    <a:pt x="848614" y="3614547"/>
                    <a:pt x="1832737" y="3614547"/>
                  </a:cubicBezTo>
                  <a:lnTo>
                    <a:pt x="1832737" y="3639947"/>
                  </a:lnTo>
                  <a:lnTo>
                    <a:pt x="1832737" y="3614547"/>
                  </a:lnTo>
                  <a:cubicBezTo>
                    <a:pt x="2816860" y="3614547"/>
                    <a:pt x="3614674" y="2816733"/>
                    <a:pt x="3614674" y="1832610"/>
                  </a:cubicBezTo>
                  <a:lnTo>
                    <a:pt x="3640074" y="1832610"/>
                  </a:lnTo>
                  <a:lnTo>
                    <a:pt x="3614674" y="1832610"/>
                  </a:lnTo>
                  <a:cubicBezTo>
                    <a:pt x="3614547" y="848614"/>
                    <a:pt x="2816860" y="50800"/>
                    <a:pt x="1832737" y="50800"/>
                  </a:cubicBezTo>
                  <a:lnTo>
                    <a:pt x="1832737" y="25400"/>
                  </a:lnTo>
                  <a:lnTo>
                    <a:pt x="1832737" y="50800"/>
                  </a:lnTo>
                  <a:moveTo>
                    <a:pt x="1832737" y="0"/>
                  </a:moveTo>
                  <a:cubicBezTo>
                    <a:pt x="2844800" y="0"/>
                    <a:pt x="3665347" y="820547"/>
                    <a:pt x="3665347" y="1832737"/>
                  </a:cubicBezTo>
                  <a:cubicBezTo>
                    <a:pt x="3665347" y="2844927"/>
                    <a:pt x="2844800" y="3665347"/>
                    <a:pt x="1832737" y="3665347"/>
                  </a:cubicBezTo>
                  <a:cubicBezTo>
                    <a:pt x="820674" y="3665347"/>
                    <a:pt x="0" y="2844800"/>
                    <a:pt x="0" y="1832737"/>
                  </a:cubicBezTo>
                  <a:cubicBezTo>
                    <a:pt x="0" y="820674"/>
                    <a:pt x="820547" y="0"/>
                    <a:pt x="183273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3526857" y="4541542"/>
            <a:ext cx="4064259" cy="4773021"/>
          </a:xfrm>
          <a:custGeom>
            <a:avLst/>
            <a:gdLst/>
            <a:ahLst/>
            <a:cxnLst/>
            <a:rect r="r" b="b" t="t" l="l"/>
            <a:pathLst>
              <a:path h="4773021" w="4064259">
                <a:moveTo>
                  <a:pt x="0" y="0"/>
                </a:moveTo>
                <a:lnTo>
                  <a:pt x="4064258" y="0"/>
                </a:lnTo>
                <a:lnTo>
                  <a:pt x="4064258" y="4773020"/>
                </a:lnTo>
                <a:lnTo>
                  <a:pt x="0" y="4773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4137633" y="2147065"/>
            <a:ext cx="2838012" cy="2838012"/>
            <a:chOff x="0" y="0"/>
            <a:chExt cx="3784016" cy="378401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25400" y="25400"/>
              <a:ext cx="3614547" cy="3614547"/>
            </a:xfrm>
            <a:custGeom>
              <a:avLst/>
              <a:gdLst/>
              <a:ahLst/>
              <a:cxnLst/>
              <a:rect r="r" b="b" t="t" l="l"/>
              <a:pathLst>
                <a:path h="3614547" w="3614547">
                  <a:moveTo>
                    <a:pt x="1807337" y="0"/>
                  </a:moveTo>
                  <a:cubicBezTo>
                    <a:pt x="809117" y="0"/>
                    <a:pt x="0" y="809117"/>
                    <a:pt x="0" y="1807337"/>
                  </a:cubicBezTo>
                  <a:cubicBezTo>
                    <a:pt x="0" y="2805557"/>
                    <a:pt x="809117" y="3614547"/>
                    <a:pt x="1807337" y="3614547"/>
                  </a:cubicBezTo>
                  <a:cubicBezTo>
                    <a:pt x="2805557" y="3614547"/>
                    <a:pt x="3614547" y="2805430"/>
                    <a:pt x="3614547" y="1807337"/>
                  </a:cubicBezTo>
                  <a:cubicBezTo>
                    <a:pt x="3614547" y="809244"/>
                    <a:pt x="2805430" y="0"/>
                    <a:pt x="1807337" y="0"/>
                  </a:cubicBezTo>
                  <a:close/>
                </a:path>
              </a:pathLst>
            </a:custGeom>
            <a:blipFill>
              <a:blip r:embed="rId7"/>
              <a:stretch>
                <a:fillRect l="-38006" t="-702" r="-41289" b="-3985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665347" cy="3665347"/>
            </a:xfrm>
            <a:custGeom>
              <a:avLst/>
              <a:gdLst/>
              <a:ahLst/>
              <a:cxnLst/>
              <a:rect r="r" b="b" t="t" l="l"/>
              <a:pathLst>
                <a:path h="3665347" w="3665347">
                  <a:moveTo>
                    <a:pt x="1832737" y="50800"/>
                  </a:moveTo>
                  <a:cubicBezTo>
                    <a:pt x="848614" y="50800"/>
                    <a:pt x="50800" y="848614"/>
                    <a:pt x="50800" y="1832737"/>
                  </a:cubicBezTo>
                  <a:lnTo>
                    <a:pt x="25400" y="1832737"/>
                  </a:lnTo>
                  <a:lnTo>
                    <a:pt x="50800" y="1832737"/>
                  </a:lnTo>
                  <a:cubicBezTo>
                    <a:pt x="50800" y="2816860"/>
                    <a:pt x="848614" y="3614547"/>
                    <a:pt x="1832737" y="3614547"/>
                  </a:cubicBezTo>
                  <a:lnTo>
                    <a:pt x="1832737" y="3639947"/>
                  </a:lnTo>
                  <a:lnTo>
                    <a:pt x="1832737" y="3614547"/>
                  </a:lnTo>
                  <a:cubicBezTo>
                    <a:pt x="2816860" y="3614547"/>
                    <a:pt x="3614674" y="2816733"/>
                    <a:pt x="3614674" y="1832610"/>
                  </a:cubicBezTo>
                  <a:lnTo>
                    <a:pt x="3640074" y="1832610"/>
                  </a:lnTo>
                  <a:lnTo>
                    <a:pt x="3614674" y="1832610"/>
                  </a:lnTo>
                  <a:cubicBezTo>
                    <a:pt x="3614547" y="848614"/>
                    <a:pt x="2816860" y="50800"/>
                    <a:pt x="1832737" y="50800"/>
                  </a:cubicBezTo>
                  <a:lnTo>
                    <a:pt x="1832737" y="25400"/>
                  </a:lnTo>
                  <a:lnTo>
                    <a:pt x="1832737" y="50800"/>
                  </a:lnTo>
                  <a:moveTo>
                    <a:pt x="1832737" y="0"/>
                  </a:moveTo>
                  <a:cubicBezTo>
                    <a:pt x="2844800" y="0"/>
                    <a:pt x="3665347" y="820547"/>
                    <a:pt x="3665347" y="1832737"/>
                  </a:cubicBezTo>
                  <a:cubicBezTo>
                    <a:pt x="3665347" y="2844927"/>
                    <a:pt x="2844800" y="3665347"/>
                    <a:pt x="1832737" y="3665347"/>
                  </a:cubicBezTo>
                  <a:cubicBezTo>
                    <a:pt x="820674" y="3665347"/>
                    <a:pt x="0" y="2844800"/>
                    <a:pt x="0" y="1832737"/>
                  </a:cubicBezTo>
                  <a:cubicBezTo>
                    <a:pt x="0" y="820674"/>
                    <a:pt x="820547" y="0"/>
                    <a:pt x="183273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4060824" y="3446851"/>
            <a:ext cx="1616552" cy="238441"/>
          </a:xfrm>
          <a:custGeom>
            <a:avLst/>
            <a:gdLst/>
            <a:ahLst/>
            <a:cxnLst/>
            <a:rect r="r" b="b" t="t" l="l"/>
            <a:pathLst>
              <a:path h="238441" w="1616552">
                <a:moveTo>
                  <a:pt x="0" y="0"/>
                </a:moveTo>
                <a:lnTo>
                  <a:pt x="1616552" y="0"/>
                </a:lnTo>
                <a:lnTo>
                  <a:pt x="1616552" y="238441"/>
                </a:lnTo>
                <a:lnTo>
                  <a:pt x="0" y="238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844" r="0" b="-184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334550" y="3446851"/>
            <a:ext cx="1616552" cy="238441"/>
          </a:xfrm>
          <a:custGeom>
            <a:avLst/>
            <a:gdLst/>
            <a:ahLst/>
            <a:cxnLst/>
            <a:rect r="r" b="b" t="t" l="l"/>
            <a:pathLst>
              <a:path h="238441" w="1616552">
                <a:moveTo>
                  <a:pt x="0" y="0"/>
                </a:moveTo>
                <a:lnTo>
                  <a:pt x="1616552" y="0"/>
                </a:lnTo>
                <a:lnTo>
                  <a:pt x="1616552" y="238441"/>
                </a:lnTo>
                <a:lnTo>
                  <a:pt x="0" y="238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844" r="0" b="-184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608277" y="3446851"/>
            <a:ext cx="1616552" cy="238441"/>
          </a:xfrm>
          <a:custGeom>
            <a:avLst/>
            <a:gdLst/>
            <a:ahLst/>
            <a:cxnLst/>
            <a:rect r="r" b="b" t="t" l="l"/>
            <a:pathLst>
              <a:path h="238441" w="1616552">
                <a:moveTo>
                  <a:pt x="0" y="0"/>
                </a:moveTo>
                <a:lnTo>
                  <a:pt x="1616552" y="0"/>
                </a:lnTo>
                <a:lnTo>
                  <a:pt x="1616552" y="238441"/>
                </a:lnTo>
                <a:lnTo>
                  <a:pt x="0" y="238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844" r="0" b="-1844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729844" y="5426672"/>
            <a:ext cx="3671310" cy="2910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8640" indent="-182880" lvl="2">
              <a:lnSpc>
                <a:spcPts val="3816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One fare system, one timetable and real-time arrival data</a:t>
            </a:r>
          </a:p>
          <a:p>
            <a:pPr algn="l" marL="548640" indent="-182880" lvl="2">
              <a:lnSpc>
                <a:spcPts val="3816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Priority investments in high-ridership corridors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16912" y="5589486"/>
            <a:ext cx="3797951" cy="266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378" indent="-190459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Last-mile service pilots</a:t>
            </a:r>
          </a:p>
          <a:p>
            <a:pPr algn="l" marL="571378" indent="-190459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Reverse commute pilots supporting suburban employment centers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372436" y="5370411"/>
            <a:ext cx="3819785" cy="309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378" indent="-190459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Planning based on data like ridership trends, population density, and job hubs</a:t>
            </a:r>
          </a:p>
          <a:p>
            <a:pPr algn="l" marL="571378" indent="-190459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Regional coordination to address service gaps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667771" y="5370411"/>
            <a:ext cx="3815070" cy="309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378" indent="-190459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Expansion of “regional connector” routes </a:t>
            </a:r>
          </a:p>
          <a:p>
            <a:pPr algn="l" marL="571378" indent="-190459" lvl="2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Investments in stations that serve as transfer hubs between agencies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53147" y="551863"/>
            <a:ext cx="5550929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True Regional System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216991"/>
            <a:ext cx="18288000" cy="638910"/>
          </a:xfrm>
          <a:custGeom>
            <a:avLst/>
            <a:gdLst/>
            <a:ahLst/>
            <a:cxnLst/>
            <a:rect r="r" b="b" t="t" l="l"/>
            <a:pathLst>
              <a:path h="638910" w="18288000">
                <a:moveTo>
                  <a:pt x="0" y="0"/>
                </a:moveTo>
                <a:lnTo>
                  <a:pt x="18288000" y="0"/>
                </a:lnTo>
                <a:lnTo>
                  <a:pt x="18288000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0"/>
              </a:blip>
              <a:stretch>
                <a:fillRect l="0" t="-200" r="-4" b="-198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75072" y="4047301"/>
            <a:ext cx="4898491" cy="5725569"/>
          </a:xfrm>
          <a:custGeom>
            <a:avLst/>
            <a:gdLst/>
            <a:ahLst/>
            <a:cxnLst/>
            <a:rect r="r" b="b" t="t" l="l"/>
            <a:pathLst>
              <a:path h="5725569" w="4898491">
                <a:moveTo>
                  <a:pt x="0" y="0"/>
                </a:moveTo>
                <a:lnTo>
                  <a:pt x="4898490" y="0"/>
                </a:lnTo>
                <a:lnTo>
                  <a:pt x="4898490" y="5725568"/>
                </a:lnTo>
                <a:lnTo>
                  <a:pt x="0" y="57255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94755" y="1732507"/>
            <a:ext cx="4898491" cy="2568835"/>
          </a:xfrm>
          <a:custGeom>
            <a:avLst/>
            <a:gdLst/>
            <a:ahLst/>
            <a:cxnLst/>
            <a:rect r="r" b="b" t="t" l="l"/>
            <a:pathLst>
              <a:path h="2568835" w="4898491">
                <a:moveTo>
                  <a:pt x="0" y="0"/>
                </a:moveTo>
                <a:lnTo>
                  <a:pt x="4898490" y="0"/>
                </a:lnTo>
                <a:lnTo>
                  <a:pt x="4898490" y="2568834"/>
                </a:lnTo>
                <a:lnTo>
                  <a:pt x="0" y="25688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94755" y="4047301"/>
            <a:ext cx="4898491" cy="5725569"/>
          </a:xfrm>
          <a:custGeom>
            <a:avLst/>
            <a:gdLst/>
            <a:ahLst/>
            <a:cxnLst/>
            <a:rect r="r" b="b" t="t" l="l"/>
            <a:pathLst>
              <a:path h="5725569" w="4898491">
                <a:moveTo>
                  <a:pt x="0" y="0"/>
                </a:moveTo>
                <a:lnTo>
                  <a:pt x="4898490" y="0"/>
                </a:lnTo>
                <a:lnTo>
                  <a:pt x="4898490" y="5725568"/>
                </a:lnTo>
                <a:lnTo>
                  <a:pt x="0" y="57255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14438" y="1732507"/>
            <a:ext cx="4898491" cy="2568835"/>
          </a:xfrm>
          <a:custGeom>
            <a:avLst/>
            <a:gdLst/>
            <a:ahLst/>
            <a:cxnLst/>
            <a:rect r="r" b="b" t="t" l="l"/>
            <a:pathLst>
              <a:path h="2568835" w="4898491">
                <a:moveTo>
                  <a:pt x="0" y="0"/>
                </a:moveTo>
                <a:lnTo>
                  <a:pt x="4898490" y="0"/>
                </a:lnTo>
                <a:lnTo>
                  <a:pt x="4898490" y="2568834"/>
                </a:lnTo>
                <a:lnTo>
                  <a:pt x="0" y="25688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114438" y="4047301"/>
            <a:ext cx="4898491" cy="5725569"/>
          </a:xfrm>
          <a:custGeom>
            <a:avLst/>
            <a:gdLst/>
            <a:ahLst/>
            <a:cxnLst/>
            <a:rect r="r" b="b" t="t" l="l"/>
            <a:pathLst>
              <a:path h="5725569" w="4898491">
                <a:moveTo>
                  <a:pt x="0" y="0"/>
                </a:moveTo>
                <a:lnTo>
                  <a:pt x="4898490" y="0"/>
                </a:lnTo>
                <a:lnTo>
                  <a:pt x="4898490" y="5725568"/>
                </a:lnTo>
                <a:lnTo>
                  <a:pt x="0" y="57255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5072" y="1732507"/>
            <a:ext cx="4898491" cy="2568835"/>
          </a:xfrm>
          <a:custGeom>
            <a:avLst/>
            <a:gdLst/>
            <a:ahLst/>
            <a:cxnLst/>
            <a:rect r="r" b="b" t="t" l="l"/>
            <a:pathLst>
              <a:path h="2568835" w="4898491">
                <a:moveTo>
                  <a:pt x="0" y="0"/>
                </a:moveTo>
                <a:lnTo>
                  <a:pt x="4898490" y="0"/>
                </a:lnTo>
                <a:lnTo>
                  <a:pt x="4898490" y="2568834"/>
                </a:lnTo>
                <a:lnTo>
                  <a:pt x="0" y="25688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877973" y="2244768"/>
            <a:ext cx="1692687" cy="1668066"/>
          </a:xfrm>
          <a:custGeom>
            <a:avLst/>
            <a:gdLst/>
            <a:ahLst/>
            <a:cxnLst/>
            <a:rect r="r" b="b" t="t" l="l"/>
            <a:pathLst>
              <a:path h="1668066" w="1692687">
                <a:moveTo>
                  <a:pt x="0" y="0"/>
                </a:moveTo>
                <a:lnTo>
                  <a:pt x="1692687" y="0"/>
                </a:lnTo>
                <a:lnTo>
                  <a:pt x="1692687" y="1668066"/>
                </a:lnTo>
                <a:lnTo>
                  <a:pt x="0" y="16680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-167" r="0" b="-167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985920" y="2244768"/>
            <a:ext cx="435703" cy="435703"/>
          </a:xfrm>
          <a:custGeom>
            <a:avLst/>
            <a:gdLst/>
            <a:ahLst/>
            <a:cxnLst/>
            <a:rect r="r" b="b" t="t" l="l"/>
            <a:pathLst>
              <a:path h="435703" w="435703">
                <a:moveTo>
                  <a:pt x="0" y="0"/>
                </a:moveTo>
                <a:lnTo>
                  <a:pt x="435703" y="0"/>
                </a:lnTo>
                <a:lnTo>
                  <a:pt x="435703" y="435703"/>
                </a:lnTo>
                <a:lnTo>
                  <a:pt x="0" y="43570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25410" y="4273691"/>
            <a:ext cx="4032598" cy="108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6"/>
              </a:lnSpc>
            </a:pPr>
            <a:r>
              <a:rPr lang="en-US" sz="293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Fair Voice in Governance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70575" y="4273691"/>
            <a:ext cx="4146851" cy="108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6"/>
              </a:lnSpc>
            </a:pPr>
            <a:r>
              <a:rPr lang="en-US" sz="293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Better Suburban Service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69338" y="4273691"/>
            <a:ext cx="3557401" cy="108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6"/>
              </a:lnSpc>
            </a:pPr>
            <a:r>
              <a:rPr lang="en-US" sz="293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More Value from Existing Dollars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66872" y="5682242"/>
            <a:ext cx="4349674" cy="3012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8722" indent="-186241" lvl="2">
              <a:lnSpc>
                <a:spcPts val="3420"/>
              </a:lnSpc>
              <a:buFont typeface="Arial"/>
              <a:buChar char="⚬"/>
            </a:pPr>
            <a:r>
              <a:rPr lang="en-US" sz="24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Under NITA, collar counties retain equal board appointments.</a:t>
            </a:r>
          </a:p>
          <a:p>
            <a:pPr algn="l" marL="558722" indent="-186241" lvl="2">
              <a:lnSpc>
                <a:spcPts val="3420"/>
              </a:lnSpc>
              <a:buFont typeface="Arial"/>
              <a:buChar char="⚬"/>
            </a:pPr>
            <a:r>
              <a:rPr lang="en-US" sz="24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Regional input councils ensure local voices guide service planning.</a:t>
            </a:r>
          </a:p>
          <a:p>
            <a:pPr algn="ctr" marL="558722" indent="-186241" lvl="2">
              <a:lnSpc>
                <a:spcPts val="342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6908646" y="5682242"/>
            <a:ext cx="4470709" cy="3869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8722" indent="-186241" lvl="2">
              <a:lnSpc>
                <a:spcPts val="3420"/>
              </a:lnSpc>
              <a:buFont typeface="Arial"/>
              <a:buChar char="⚬"/>
            </a:pPr>
            <a:r>
              <a:rPr lang="en-US" sz="24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Expands reverse-commute and “last-mile” pilots for job centers (e.g., O’Hare, Oak Brook, Northbrook).</a:t>
            </a:r>
          </a:p>
          <a:p>
            <a:pPr algn="l" marL="558722" indent="-186241" lvl="2">
              <a:lnSpc>
                <a:spcPts val="3420"/>
              </a:lnSpc>
              <a:buFont typeface="Arial"/>
              <a:buChar char="⚬"/>
            </a:pPr>
            <a:r>
              <a:rPr lang="en-US" sz="24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Unified app + real-time arrival data = easier transfers between Metra, Pace, CTA.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12684" y="5682242"/>
            <a:ext cx="4470709" cy="3441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8722" indent="-186241" lvl="2">
              <a:lnSpc>
                <a:spcPts val="3420"/>
              </a:lnSpc>
              <a:buFont typeface="Arial"/>
              <a:buChar char="⚬"/>
            </a:pPr>
            <a:r>
              <a:rPr lang="en-US" sz="24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Less duplication between agencies means more funding goes to service—not bureaucracy.</a:t>
            </a:r>
          </a:p>
          <a:p>
            <a:pPr algn="l" marL="558722" indent="-186241" lvl="2">
              <a:lnSpc>
                <a:spcPts val="3420"/>
              </a:lnSpc>
              <a:buFont typeface="Arial"/>
              <a:buChar char="⚬"/>
            </a:pPr>
            <a:r>
              <a:rPr lang="en-US" sz="244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Suburbs benefit from capital investments planned based on need, not politics.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7761809" y="2184805"/>
            <a:ext cx="2489610" cy="1787993"/>
          </a:xfrm>
          <a:custGeom>
            <a:avLst/>
            <a:gdLst/>
            <a:ahLst/>
            <a:cxnLst/>
            <a:rect r="r" b="b" t="t" l="l"/>
            <a:pathLst>
              <a:path h="1787993" w="2489610">
                <a:moveTo>
                  <a:pt x="0" y="0"/>
                </a:moveTo>
                <a:lnTo>
                  <a:pt x="2489610" y="0"/>
                </a:lnTo>
                <a:lnTo>
                  <a:pt x="2489610" y="1787993"/>
                </a:lnTo>
                <a:lnTo>
                  <a:pt x="0" y="17879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-222" r="0" b="-222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853836" y="2184805"/>
            <a:ext cx="435703" cy="435703"/>
          </a:xfrm>
          <a:custGeom>
            <a:avLst/>
            <a:gdLst/>
            <a:ahLst/>
            <a:cxnLst/>
            <a:rect r="r" b="b" t="t" l="l"/>
            <a:pathLst>
              <a:path h="435703" w="435703">
                <a:moveTo>
                  <a:pt x="0" y="0"/>
                </a:moveTo>
                <a:lnTo>
                  <a:pt x="435703" y="0"/>
                </a:lnTo>
                <a:lnTo>
                  <a:pt x="435703" y="435703"/>
                </a:lnTo>
                <a:lnTo>
                  <a:pt x="0" y="43570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750880" y="2274750"/>
            <a:ext cx="1625607" cy="1668066"/>
          </a:xfrm>
          <a:custGeom>
            <a:avLst/>
            <a:gdLst/>
            <a:ahLst/>
            <a:cxnLst/>
            <a:rect r="r" b="b" t="t" l="l"/>
            <a:pathLst>
              <a:path h="1668066" w="1625607">
                <a:moveTo>
                  <a:pt x="0" y="0"/>
                </a:moveTo>
                <a:lnTo>
                  <a:pt x="1625607" y="0"/>
                </a:lnTo>
                <a:lnTo>
                  <a:pt x="1625607" y="1668066"/>
                </a:lnTo>
                <a:lnTo>
                  <a:pt x="0" y="166806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-152" r="0" b="-152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754317" y="2214787"/>
            <a:ext cx="435703" cy="435703"/>
          </a:xfrm>
          <a:custGeom>
            <a:avLst/>
            <a:gdLst/>
            <a:ahLst/>
            <a:cxnLst/>
            <a:rect r="r" b="b" t="t" l="l"/>
            <a:pathLst>
              <a:path h="435703" w="435703">
                <a:moveTo>
                  <a:pt x="0" y="0"/>
                </a:moveTo>
                <a:lnTo>
                  <a:pt x="435703" y="0"/>
                </a:lnTo>
                <a:lnTo>
                  <a:pt x="435703" y="435703"/>
                </a:lnTo>
                <a:lnTo>
                  <a:pt x="0" y="43570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28700" y="574675"/>
            <a:ext cx="13725617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NITA Means for the Suburbs and Collar Counties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216991"/>
            <a:ext cx="18288000" cy="638910"/>
          </a:xfrm>
          <a:custGeom>
            <a:avLst/>
            <a:gdLst/>
            <a:ahLst/>
            <a:cxnLst/>
            <a:rect r="r" b="b" t="t" l="l"/>
            <a:pathLst>
              <a:path h="638910" w="18288000">
                <a:moveTo>
                  <a:pt x="0" y="0"/>
                </a:moveTo>
                <a:lnTo>
                  <a:pt x="18288000" y="0"/>
                </a:lnTo>
                <a:lnTo>
                  <a:pt x="18288000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0"/>
              </a:blip>
              <a:stretch>
                <a:fillRect l="0" t="-200" r="-4" b="-198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563739"/>
            <a:ext cx="8580699" cy="755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What’s at Stake for Suburbs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856171"/>
            <a:ext cx="9106793" cy="644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3499" b="true">
                <a:solidFill>
                  <a:srgbClr val="06328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Gridlock. Missed shifts. Stranded workers.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75663" y="2676330"/>
            <a:ext cx="5105962" cy="1324006"/>
          </a:xfrm>
          <a:custGeom>
            <a:avLst/>
            <a:gdLst/>
            <a:ahLst/>
            <a:cxnLst/>
            <a:rect r="r" b="b" t="t" l="l"/>
            <a:pathLst>
              <a:path h="1324006" w="5105962">
                <a:moveTo>
                  <a:pt x="0" y="0"/>
                </a:moveTo>
                <a:lnTo>
                  <a:pt x="5105961" y="0"/>
                </a:lnTo>
                <a:lnTo>
                  <a:pt x="5105961" y="1324006"/>
                </a:lnTo>
                <a:lnTo>
                  <a:pt x="0" y="13240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75663" y="3732058"/>
            <a:ext cx="5105962" cy="6015173"/>
          </a:xfrm>
          <a:custGeom>
            <a:avLst/>
            <a:gdLst/>
            <a:ahLst/>
            <a:cxnLst/>
            <a:rect r="r" b="b" t="t" l="l"/>
            <a:pathLst>
              <a:path h="6015173" w="5105962">
                <a:moveTo>
                  <a:pt x="0" y="0"/>
                </a:moveTo>
                <a:lnTo>
                  <a:pt x="5105961" y="0"/>
                </a:lnTo>
                <a:lnTo>
                  <a:pt x="5105961" y="6015172"/>
                </a:lnTo>
                <a:lnTo>
                  <a:pt x="0" y="6015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91019" y="2676330"/>
            <a:ext cx="5105962" cy="1324006"/>
          </a:xfrm>
          <a:custGeom>
            <a:avLst/>
            <a:gdLst/>
            <a:ahLst/>
            <a:cxnLst/>
            <a:rect r="r" b="b" t="t" l="l"/>
            <a:pathLst>
              <a:path h="1324006" w="5105962">
                <a:moveTo>
                  <a:pt x="0" y="0"/>
                </a:moveTo>
                <a:lnTo>
                  <a:pt x="5105962" y="0"/>
                </a:lnTo>
                <a:lnTo>
                  <a:pt x="5105962" y="1324006"/>
                </a:lnTo>
                <a:lnTo>
                  <a:pt x="0" y="13240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91019" y="3732058"/>
            <a:ext cx="5105962" cy="6015173"/>
          </a:xfrm>
          <a:custGeom>
            <a:avLst/>
            <a:gdLst/>
            <a:ahLst/>
            <a:cxnLst/>
            <a:rect r="r" b="b" t="t" l="l"/>
            <a:pathLst>
              <a:path h="6015173" w="5105962">
                <a:moveTo>
                  <a:pt x="0" y="0"/>
                </a:moveTo>
                <a:lnTo>
                  <a:pt x="5105962" y="0"/>
                </a:lnTo>
                <a:lnTo>
                  <a:pt x="5105962" y="6015172"/>
                </a:lnTo>
                <a:lnTo>
                  <a:pt x="0" y="6015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206376" y="2676330"/>
            <a:ext cx="5105962" cy="1324006"/>
          </a:xfrm>
          <a:custGeom>
            <a:avLst/>
            <a:gdLst/>
            <a:ahLst/>
            <a:cxnLst/>
            <a:rect r="r" b="b" t="t" l="l"/>
            <a:pathLst>
              <a:path h="1324006" w="5105962">
                <a:moveTo>
                  <a:pt x="0" y="0"/>
                </a:moveTo>
                <a:lnTo>
                  <a:pt x="5105961" y="0"/>
                </a:lnTo>
                <a:lnTo>
                  <a:pt x="5105961" y="1324006"/>
                </a:lnTo>
                <a:lnTo>
                  <a:pt x="0" y="13240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06376" y="3732058"/>
            <a:ext cx="5105962" cy="6015173"/>
          </a:xfrm>
          <a:custGeom>
            <a:avLst/>
            <a:gdLst/>
            <a:ahLst/>
            <a:cxnLst/>
            <a:rect r="r" b="b" t="t" l="l"/>
            <a:pathLst>
              <a:path h="6015173" w="5105962">
                <a:moveTo>
                  <a:pt x="0" y="0"/>
                </a:moveTo>
                <a:lnTo>
                  <a:pt x="5105961" y="0"/>
                </a:lnTo>
                <a:lnTo>
                  <a:pt x="5105961" y="6015172"/>
                </a:lnTo>
                <a:lnTo>
                  <a:pt x="0" y="6015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112608" y="4136478"/>
            <a:ext cx="684876" cy="2006963"/>
          </a:xfrm>
          <a:custGeom>
            <a:avLst/>
            <a:gdLst/>
            <a:ahLst/>
            <a:cxnLst/>
            <a:rect r="r" b="b" t="t" l="l"/>
            <a:pathLst>
              <a:path h="2006963" w="684876">
                <a:moveTo>
                  <a:pt x="0" y="0"/>
                </a:moveTo>
                <a:lnTo>
                  <a:pt x="684876" y="0"/>
                </a:lnTo>
                <a:lnTo>
                  <a:pt x="684876" y="2006962"/>
                </a:lnTo>
                <a:lnTo>
                  <a:pt x="0" y="20069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691" t="0" r="-691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23992" y="4304595"/>
            <a:ext cx="1670728" cy="1670728"/>
          </a:xfrm>
          <a:custGeom>
            <a:avLst/>
            <a:gdLst/>
            <a:ahLst/>
            <a:cxnLst/>
            <a:rect r="r" b="b" t="t" l="l"/>
            <a:pathLst>
              <a:path h="1670728" w="1670728">
                <a:moveTo>
                  <a:pt x="0" y="0"/>
                </a:moveTo>
                <a:lnTo>
                  <a:pt x="1670728" y="0"/>
                </a:lnTo>
                <a:lnTo>
                  <a:pt x="1670728" y="1670728"/>
                </a:lnTo>
                <a:lnTo>
                  <a:pt x="0" y="16707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756176" y="4733199"/>
            <a:ext cx="4775647" cy="460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8640" indent="-182880" lvl="2">
              <a:lnSpc>
                <a:spcPts val="2352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Congestion on I‑290, I‑94, I-90, I-55, and other corridors worsens for </a:t>
            </a:r>
            <a:r>
              <a:rPr lang="en-US" b="true" sz="2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everyone</a:t>
            </a: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not just transit riders</a:t>
            </a:r>
          </a:p>
          <a:p>
            <a:pPr algn="l" marL="548640" indent="-182880" lvl="2">
              <a:lnSpc>
                <a:spcPts val="2352"/>
              </a:lnSpc>
            </a:pPr>
          </a:p>
          <a:p>
            <a:pPr algn="l" marL="548640" indent="-182880" lvl="2">
              <a:lnSpc>
                <a:spcPts val="3358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Travel time up 14–35% - that means a one hour drive turns into 90 minute drive</a:t>
            </a:r>
          </a:p>
          <a:p>
            <a:pPr algn="l" marL="548640" indent="-182880" lvl="2">
              <a:lnSpc>
                <a:spcPts val="2352"/>
              </a:lnSpc>
            </a:pPr>
          </a:p>
          <a:p>
            <a:pPr algn="l" marL="548640" indent="-182880" lvl="2">
              <a:lnSpc>
                <a:spcPts val="3358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Each 5% drop in transit ridership adds tens of thousands more cars to the road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4227549" y="4712520"/>
            <a:ext cx="1063613" cy="854879"/>
          </a:xfrm>
          <a:custGeom>
            <a:avLst/>
            <a:gdLst/>
            <a:ahLst/>
            <a:cxnLst/>
            <a:rect r="r" b="b" t="t" l="l"/>
            <a:pathLst>
              <a:path h="854879" w="1063613">
                <a:moveTo>
                  <a:pt x="0" y="0"/>
                </a:moveTo>
                <a:lnTo>
                  <a:pt x="1063614" y="0"/>
                </a:lnTo>
                <a:lnTo>
                  <a:pt x="1063614" y="854879"/>
                </a:lnTo>
                <a:lnTo>
                  <a:pt x="0" y="8548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1" t="0" r="-11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43760" y="3104618"/>
            <a:ext cx="4569767" cy="491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Losing Service = Losing Jobs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48500" y="3104618"/>
            <a:ext cx="4191000" cy="491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More Traffic, Higher Costs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502303" y="3104618"/>
            <a:ext cx="4514106" cy="491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Suburban Businesses Suffer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67222" y="6249275"/>
            <a:ext cx="4775647" cy="2710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5781" indent="-175260" lvl="2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Up to 100,000 daily suburban workers rely on Metra and Pace</a:t>
            </a:r>
          </a:p>
          <a:p>
            <a:pPr algn="l" marL="525781" indent="-175260" lvl="2">
              <a:lnSpc>
                <a:spcPts val="2254"/>
              </a:lnSpc>
            </a:pPr>
          </a:p>
          <a:p>
            <a:pPr algn="l" marL="525781" indent="-175260" lvl="2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Without action, RTA projects a </a:t>
            </a:r>
            <a:r>
              <a:rPr lang="en-US" b="true" sz="23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$730M budget shortfall by 2026</a:t>
            </a: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triggering service cuts.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371533" y="6249275"/>
            <a:ext cx="4775647" cy="3111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5781" indent="-175260" lvl="2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Employers in Schaumburg, Downers Grove, Oak Brook &amp; others rely on transit commuters</a:t>
            </a:r>
          </a:p>
          <a:p>
            <a:pPr algn="l" marL="525781" indent="-175260" lvl="2">
              <a:lnSpc>
                <a:spcPts val="2254"/>
              </a:lnSpc>
            </a:pPr>
          </a:p>
          <a:p>
            <a:pPr algn="l" marL="525781" indent="-175260" lvl="2">
              <a:lnSpc>
                <a:spcPts val="3220"/>
              </a:lnSpc>
              <a:buFont typeface="Arial"/>
              <a:buChar char="⚬"/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Cuts in bus routes and train frequency make these jobs harder to fill.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2249" y="2100914"/>
            <a:ext cx="15852254" cy="257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08538" indent="-236179" lvl="2">
              <a:lnSpc>
                <a:spcPts val="495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Hosting regional town halls to explain the NITA proposal and gather public input</a:t>
            </a:r>
          </a:p>
          <a:p>
            <a:pPr algn="l" marL="708538" indent="-236179" lvl="2">
              <a:lnSpc>
                <a:spcPts val="495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Sharing local feedback with state legislators ahead of veto session deliberations</a:t>
            </a:r>
          </a:p>
          <a:p>
            <a:pPr algn="l" marL="708538" indent="-236179" lvl="2">
              <a:lnSpc>
                <a:spcPts val="4959"/>
              </a:lnSpc>
              <a:buFont typeface="Arial"/>
              <a:buChar char="⚬"/>
            </a:pPr>
            <a:r>
              <a:rPr lang="en-US" sz="3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Ongoing surveys, town halls, and public feedback </a:t>
            </a:r>
          </a:p>
          <a:p>
            <a:pPr algn="ctr" marL="708538" indent="-236179" lvl="2">
              <a:lnSpc>
                <a:spcPts val="495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041460" y="4961185"/>
            <a:ext cx="14205081" cy="1461577"/>
          </a:xfrm>
          <a:custGeom>
            <a:avLst/>
            <a:gdLst/>
            <a:ahLst/>
            <a:cxnLst/>
            <a:rect r="r" b="b" t="t" l="l"/>
            <a:pathLst>
              <a:path h="1461577" w="14205081">
                <a:moveTo>
                  <a:pt x="0" y="0"/>
                </a:moveTo>
                <a:lnTo>
                  <a:pt x="14205081" y="0"/>
                </a:lnTo>
                <a:lnTo>
                  <a:pt x="14205081" y="1461577"/>
                </a:lnTo>
                <a:lnTo>
                  <a:pt x="0" y="1461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84" r="0" b="-48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60120" y="5437815"/>
            <a:ext cx="2673642" cy="42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Town Halls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76636" y="5437815"/>
            <a:ext cx="2673642" cy="42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Surveys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893154" y="5237790"/>
            <a:ext cx="2673642" cy="825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Workgroup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Meetings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664" y="5237790"/>
            <a:ext cx="2673642" cy="825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Subject Matter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Hearings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896191" y="5237790"/>
            <a:ext cx="1665329" cy="825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Veto Session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121026" y="9836629"/>
            <a:ext cx="18530053" cy="450371"/>
          </a:xfrm>
          <a:custGeom>
            <a:avLst/>
            <a:gdLst/>
            <a:ahLst/>
            <a:cxnLst/>
            <a:rect r="r" b="b" t="t" l="l"/>
            <a:pathLst>
              <a:path h="450371" w="18530053">
                <a:moveTo>
                  <a:pt x="0" y="0"/>
                </a:moveTo>
                <a:lnTo>
                  <a:pt x="18530053" y="0"/>
                </a:lnTo>
                <a:lnTo>
                  <a:pt x="18530053" y="450371"/>
                </a:lnTo>
                <a:lnTo>
                  <a:pt x="0" y="450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574675"/>
            <a:ext cx="8436852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NITA: Built with Community Input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155193"/>
            <a:ext cx="571666" cy="571666"/>
          </a:xfrm>
          <a:custGeom>
            <a:avLst/>
            <a:gdLst/>
            <a:ahLst/>
            <a:cxnLst/>
            <a:rect r="r" b="b" t="t" l="l"/>
            <a:pathLst>
              <a:path h="571666" w="571666">
                <a:moveTo>
                  <a:pt x="0" y="0"/>
                </a:moveTo>
                <a:lnTo>
                  <a:pt x="571666" y="0"/>
                </a:lnTo>
                <a:lnTo>
                  <a:pt x="571666" y="571666"/>
                </a:lnTo>
                <a:lnTo>
                  <a:pt x="0" y="571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06967" y="4140937"/>
            <a:ext cx="3322367" cy="3347257"/>
            <a:chOff x="0" y="0"/>
            <a:chExt cx="4429823" cy="44630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29760" cy="4463034"/>
            </a:xfrm>
            <a:custGeom>
              <a:avLst/>
              <a:gdLst/>
              <a:ahLst/>
              <a:cxnLst/>
              <a:rect r="r" b="b" t="t" l="l"/>
              <a:pathLst>
                <a:path h="4463034" w="4429760">
                  <a:moveTo>
                    <a:pt x="0" y="0"/>
                  </a:moveTo>
                  <a:lnTo>
                    <a:pt x="4429760" y="0"/>
                  </a:lnTo>
                  <a:lnTo>
                    <a:pt x="4429760" y="4463034"/>
                  </a:lnTo>
                  <a:lnTo>
                    <a:pt x="0" y="4463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74" t="0" r="-376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366634" y="3842946"/>
            <a:ext cx="3554731" cy="3659955"/>
          </a:xfrm>
          <a:custGeom>
            <a:avLst/>
            <a:gdLst/>
            <a:ahLst/>
            <a:cxnLst/>
            <a:rect r="r" b="b" t="t" l="l"/>
            <a:pathLst>
              <a:path h="3659955" w="3554731">
                <a:moveTo>
                  <a:pt x="0" y="0"/>
                </a:moveTo>
                <a:lnTo>
                  <a:pt x="3554731" y="0"/>
                </a:lnTo>
                <a:lnTo>
                  <a:pt x="3554731" y="3659955"/>
                </a:lnTo>
                <a:lnTo>
                  <a:pt x="0" y="3659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" t="0" r="-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1360539" y="5134766"/>
            <a:ext cx="1692004" cy="1634899"/>
          </a:xfrm>
          <a:custGeom>
            <a:avLst/>
            <a:gdLst/>
            <a:ahLst/>
            <a:cxnLst/>
            <a:rect r="r" b="b" t="t" l="l"/>
            <a:pathLst>
              <a:path h="1634899" w="1692004">
                <a:moveTo>
                  <a:pt x="0" y="0"/>
                </a:moveTo>
                <a:lnTo>
                  <a:pt x="1692004" y="0"/>
                </a:lnTo>
                <a:lnTo>
                  <a:pt x="1692004" y="1634898"/>
                </a:lnTo>
                <a:lnTo>
                  <a:pt x="0" y="16348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292" r="0" b="-29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110833" y="4549000"/>
            <a:ext cx="3826317" cy="557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Take the Survey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40000"/>
              </a:blip>
              <a:stretch>
                <a:fillRect l="0" t="-200" r="-4" b="-198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855541" y="8696325"/>
            <a:ext cx="10576917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2999">
                <a:solidFill>
                  <a:srgbClr val="06328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 deserve a transit system that works for everyone.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88323" y="2131146"/>
            <a:ext cx="9041011" cy="505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Tell them: We need a </a:t>
            </a:r>
            <a:r>
              <a:rPr lang="en-US" sz="26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simpler, unified transit system</a:t>
            </a: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now.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574675"/>
            <a:ext cx="7783634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Call Your State Representative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52422" y="2425268"/>
            <a:ext cx="11286347" cy="5988106"/>
            <a:chOff x="0" y="0"/>
            <a:chExt cx="15048463" cy="79841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48485" cy="7984109"/>
            </a:xfrm>
            <a:custGeom>
              <a:avLst/>
              <a:gdLst/>
              <a:ahLst/>
              <a:cxnLst/>
              <a:rect r="r" b="b" t="t" l="l"/>
              <a:pathLst>
                <a:path h="7984109" w="15048485">
                  <a:moveTo>
                    <a:pt x="0" y="0"/>
                  </a:moveTo>
                  <a:lnTo>
                    <a:pt x="15048485" y="0"/>
                  </a:lnTo>
                  <a:lnTo>
                    <a:pt x="15048485" y="7984109"/>
                  </a:lnTo>
                  <a:lnTo>
                    <a:pt x="0" y="7984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8899" r="0" b="-890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21026" y="9836629"/>
            <a:ext cx="18530053" cy="450371"/>
          </a:xfrm>
          <a:custGeom>
            <a:avLst/>
            <a:gdLst/>
            <a:ahLst/>
            <a:cxnLst/>
            <a:rect r="r" b="b" t="t" l="l"/>
            <a:pathLst>
              <a:path h="450371" w="18530053">
                <a:moveTo>
                  <a:pt x="0" y="0"/>
                </a:moveTo>
                <a:lnTo>
                  <a:pt x="18530053" y="0"/>
                </a:lnTo>
                <a:lnTo>
                  <a:pt x="18530053" y="450371"/>
                </a:lnTo>
                <a:lnTo>
                  <a:pt x="0" y="4503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0000"/>
              </a:blip>
              <a:stretch>
                <a:fillRect l="0" t="-200" r="-4" b="-198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250696" y="2196668"/>
            <a:ext cx="6316614" cy="556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5800" indent="-228600" lvl="2">
              <a:lnSpc>
                <a:spcPts val="48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Fragmented systems = inconsistent service</a:t>
            </a:r>
          </a:p>
          <a:p>
            <a:pPr algn="l" marL="685800" indent="-228600" lvl="2">
              <a:lnSpc>
                <a:spcPts val="48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Outdated funding structures &amp; limited coordination</a:t>
            </a:r>
          </a:p>
          <a:p>
            <a:pPr algn="l" marL="685800" indent="-228600" lvl="2">
              <a:lnSpc>
                <a:spcPts val="48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Riders frustrated by transfers, delays, and confusion</a:t>
            </a:r>
          </a:p>
          <a:p>
            <a:pPr algn="l" marL="685800" indent="-228600" lvl="2">
              <a:lnSpc>
                <a:spcPts val="48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10-year trend: declining ridership, increasing cost per trip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5139" y="574675"/>
            <a:ext cx="7643207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Transit Reform Can’t Wait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57762" y="1833747"/>
            <a:ext cx="6772476" cy="7961637"/>
            <a:chOff x="0" y="0"/>
            <a:chExt cx="9029968" cy="106155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029954" cy="10615549"/>
            </a:xfrm>
            <a:custGeom>
              <a:avLst/>
              <a:gdLst/>
              <a:ahLst/>
              <a:cxnLst/>
              <a:rect r="r" b="b" t="t" l="l"/>
              <a:pathLst>
                <a:path h="10615549" w="9029954">
                  <a:moveTo>
                    <a:pt x="0" y="0"/>
                  </a:moveTo>
                  <a:lnTo>
                    <a:pt x="9029954" y="0"/>
                  </a:lnTo>
                  <a:lnTo>
                    <a:pt x="9029954" y="10615549"/>
                  </a:lnTo>
                  <a:lnTo>
                    <a:pt x="0" y="10615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0785" t="0" r="-40785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852779" y="5334432"/>
            <a:ext cx="1123898" cy="703827"/>
          </a:xfrm>
          <a:custGeom>
            <a:avLst/>
            <a:gdLst/>
            <a:ahLst/>
            <a:cxnLst/>
            <a:rect r="r" b="b" t="t" l="l"/>
            <a:pathLst>
              <a:path h="703827" w="1123898">
                <a:moveTo>
                  <a:pt x="0" y="0"/>
                </a:moveTo>
                <a:lnTo>
                  <a:pt x="1123898" y="0"/>
                </a:lnTo>
                <a:lnTo>
                  <a:pt x="1123898" y="703827"/>
                </a:lnTo>
                <a:lnTo>
                  <a:pt x="0" y="703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05175" y="574675"/>
            <a:ext cx="9361140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Governance: Current Board Structure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79336" y="4721225"/>
            <a:ext cx="4128730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2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Note: No board members hold dual appointments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818489" y="3025572"/>
            <a:ext cx="1123898" cy="1221987"/>
          </a:xfrm>
          <a:custGeom>
            <a:avLst/>
            <a:gdLst/>
            <a:ahLst/>
            <a:cxnLst/>
            <a:rect r="r" b="b" t="t" l="l"/>
            <a:pathLst>
              <a:path h="1221987" w="1123898">
                <a:moveTo>
                  <a:pt x="0" y="0"/>
                </a:moveTo>
                <a:lnTo>
                  <a:pt x="1123898" y="0"/>
                </a:lnTo>
                <a:lnTo>
                  <a:pt x="1123898" y="1221987"/>
                </a:lnTo>
                <a:lnTo>
                  <a:pt x="0" y="1221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818489" y="7126164"/>
            <a:ext cx="1123898" cy="703827"/>
          </a:xfrm>
          <a:custGeom>
            <a:avLst/>
            <a:gdLst/>
            <a:ahLst/>
            <a:cxnLst/>
            <a:rect r="r" b="b" t="t" l="l"/>
            <a:pathLst>
              <a:path h="703827" w="1123898">
                <a:moveTo>
                  <a:pt x="0" y="0"/>
                </a:moveTo>
                <a:lnTo>
                  <a:pt x="1123898" y="0"/>
                </a:lnTo>
                <a:lnTo>
                  <a:pt x="1123898" y="703827"/>
                </a:lnTo>
                <a:lnTo>
                  <a:pt x="0" y="703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8176" y="9836629"/>
            <a:ext cx="18530053" cy="450371"/>
          </a:xfrm>
          <a:custGeom>
            <a:avLst/>
            <a:gdLst/>
            <a:ahLst/>
            <a:cxnLst/>
            <a:rect r="r" b="b" t="t" l="l"/>
            <a:pathLst>
              <a:path h="450371" w="18530053">
                <a:moveTo>
                  <a:pt x="0" y="0"/>
                </a:moveTo>
                <a:lnTo>
                  <a:pt x="18530053" y="0"/>
                </a:lnTo>
                <a:lnTo>
                  <a:pt x="18530053" y="450371"/>
                </a:lnTo>
                <a:lnTo>
                  <a:pt x="0" y="450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21944" y="2581749"/>
            <a:ext cx="3632025" cy="957827"/>
          </a:xfrm>
          <a:custGeom>
            <a:avLst/>
            <a:gdLst/>
            <a:ahLst/>
            <a:cxnLst/>
            <a:rect r="r" b="b" t="t" l="l"/>
            <a:pathLst>
              <a:path h="957827" w="3632025">
                <a:moveTo>
                  <a:pt x="0" y="0"/>
                </a:moveTo>
                <a:lnTo>
                  <a:pt x="3632025" y="0"/>
                </a:lnTo>
                <a:lnTo>
                  <a:pt x="3632025" y="957828"/>
                </a:lnTo>
                <a:lnTo>
                  <a:pt x="0" y="957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59357" y="2581749"/>
            <a:ext cx="3632025" cy="957827"/>
          </a:xfrm>
          <a:custGeom>
            <a:avLst/>
            <a:gdLst/>
            <a:ahLst/>
            <a:cxnLst/>
            <a:rect r="r" b="b" t="t" l="l"/>
            <a:pathLst>
              <a:path h="957827" w="3632025">
                <a:moveTo>
                  <a:pt x="0" y="0"/>
                </a:moveTo>
                <a:lnTo>
                  <a:pt x="3632025" y="0"/>
                </a:lnTo>
                <a:lnTo>
                  <a:pt x="3632025" y="957828"/>
                </a:lnTo>
                <a:lnTo>
                  <a:pt x="0" y="957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096771" y="2581749"/>
            <a:ext cx="3632025" cy="957827"/>
          </a:xfrm>
          <a:custGeom>
            <a:avLst/>
            <a:gdLst/>
            <a:ahLst/>
            <a:cxnLst/>
            <a:rect r="r" b="b" t="t" l="l"/>
            <a:pathLst>
              <a:path h="957827" w="3632025">
                <a:moveTo>
                  <a:pt x="0" y="0"/>
                </a:moveTo>
                <a:lnTo>
                  <a:pt x="3632025" y="0"/>
                </a:lnTo>
                <a:lnTo>
                  <a:pt x="3632025" y="957828"/>
                </a:lnTo>
                <a:lnTo>
                  <a:pt x="0" y="957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34184" y="2581749"/>
            <a:ext cx="3632025" cy="957827"/>
          </a:xfrm>
          <a:custGeom>
            <a:avLst/>
            <a:gdLst/>
            <a:ahLst/>
            <a:cxnLst/>
            <a:rect r="r" b="b" t="t" l="l"/>
            <a:pathLst>
              <a:path h="957827" w="3632025">
                <a:moveTo>
                  <a:pt x="0" y="0"/>
                </a:moveTo>
                <a:lnTo>
                  <a:pt x="3632025" y="0"/>
                </a:lnTo>
                <a:lnTo>
                  <a:pt x="3632025" y="957828"/>
                </a:lnTo>
                <a:lnTo>
                  <a:pt x="0" y="9578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032598" y="1713097"/>
            <a:ext cx="14233609" cy="1071874"/>
          </a:xfrm>
          <a:custGeom>
            <a:avLst/>
            <a:gdLst/>
            <a:ahLst/>
            <a:cxnLst/>
            <a:rect r="r" b="b" t="t" l="l"/>
            <a:pathLst>
              <a:path h="1071874" w="14233609">
                <a:moveTo>
                  <a:pt x="0" y="0"/>
                </a:moveTo>
                <a:lnTo>
                  <a:pt x="14233609" y="0"/>
                </a:lnTo>
                <a:lnTo>
                  <a:pt x="14233609" y="1071875"/>
                </a:lnTo>
                <a:lnTo>
                  <a:pt x="0" y="10718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74920" y="2783197"/>
            <a:ext cx="2923247" cy="615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Governor:</a:t>
            </a:r>
          </a:p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5 Appointments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57209" y="2781882"/>
            <a:ext cx="2769570" cy="615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Chicago:</a:t>
            </a:r>
          </a:p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5 Appointments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95413" y="2781882"/>
            <a:ext cx="2711866" cy="615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Cook County: </a:t>
            </a:r>
          </a:p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5 Appointments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56200" y="2781882"/>
            <a:ext cx="3157147" cy="615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5"/>
              </a:lnSpc>
            </a:pPr>
            <a:r>
              <a:rPr lang="en-US" sz="173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Collar Counties: </a:t>
            </a:r>
          </a:p>
          <a:p>
            <a:pPr algn="ctr">
              <a:lnSpc>
                <a:spcPts val="2435"/>
              </a:lnSpc>
            </a:pPr>
            <a:r>
              <a:rPr lang="en-US" sz="173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5 Appointments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04151" y="1975612"/>
            <a:ext cx="5868548" cy="557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NITA Board: 20 members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037713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744673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451634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20" y="0"/>
                </a:lnTo>
                <a:lnTo>
                  <a:pt x="769820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158595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865556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572301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279261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986222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693183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400143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106888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813849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520809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20" y="0"/>
                </a:lnTo>
                <a:lnTo>
                  <a:pt x="769820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1227771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934731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2639022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345982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052943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759904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466865" y="3334584"/>
            <a:ext cx="769819" cy="838989"/>
          </a:xfrm>
          <a:custGeom>
            <a:avLst/>
            <a:gdLst/>
            <a:ahLst/>
            <a:cxnLst/>
            <a:rect r="r" b="b" t="t" l="l"/>
            <a:pathLst>
              <a:path h="838989" w="769819">
                <a:moveTo>
                  <a:pt x="0" y="0"/>
                </a:moveTo>
                <a:lnTo>
                  <a:pt x="769819" y="0"/>
                </a:lnTo>
                <a:lnTo>
                  <a:pt x="769819" y="838989"/>
                </a:lnTo>
                <a:lnTo>
                  <a:pt x="0" y="8389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330177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054607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733915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454861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4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175808" y="3602988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5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854797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575744" y="3602988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310752" y="3602988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006873" y="3602988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4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702902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5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9404833" y="3602988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109168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803523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1540884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4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236913" y="3602988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5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958712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3654740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4360862" y="3602988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5065196" y="3601603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4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5769531" y="3602988"/>
            <a:ext cx="147823" cy="34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5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898391" y="7048286"/>
            <a:ext cx="6652824" cy="384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Note: White cells indicate an external board member  </a:t>
            </a:r>
          </a:p>
        </p:txBody>
      </p:sp>
      <p:sp>
        <p:nvSpPr>
          <p:cNvPr name="Freeform 56" id="56"/>
          <p:cNvSpPr/>
          <p:nvPr/>
        </p:nvSpPr>
        <p:spPr>
          <a:xfrm flipH="false" flipV="false" rot="0">
            <a:off x="12423627" y="4845222"/>
            <a:ext cx="4676427" cy="2262868"/>
          </a:xfrm>
          <a:custGeom>
            <a:avLst/>
            <a:gdLst/>
            <a:ahLst/>
            <a:cxnLst/>
            <a:rect r="r" b="b" t="t" l="l"/>
            <a:pathLst>
              <a:path h="2262868" w="4676427">
                <a:moveTo>
                  <a:pt x="0" y="0"/>
                </a:moveTo>
                <a:lnTo>
                  <a:pt x="4676427" y="0"/>
                </a:lnTo>
                <a:lnTo>
                  <a:pt x="4676427" y="2262868"/>
                </a:lnTo>
                <a:lnTo>
                  <a:pt x="0" y="226286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6807946" y="4845222"/>
            <a:ext cx="4676427" cy="2262868"/>
          </a:xfrm>
          <a:custGeom>
            <a:avLst/>
            <a:gdLst/>
            <a:ahLst/>
            <a:cxnLst/>
            <a:rect r="r" b="b" t="t" l="l"/>
            <a:pathLst>
              <a:path h="2262868" w="4676427">
                <a:moveTo>
                  <a:pt x="0" y="0"/>
                </a:moveTo>
                <a:lnTo>
                  <a:pt x="4676426" y="0"/>
                </a:lnTo>
                <a:lnTo>
                  <a:pt x="4676426" y="2262868"/>
                </a:lnTo>
                <a:lnTo>
                  <a:pt x="0" y="22628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1187947" y="4845222"/>
            <a:ext cx="4676427" cy="2262868"/>
          </a:xfrm>
          <a:custGeom>
            <a:avLst/>
            <a:gdLst/>
            <a:ahLst/>
            <a:cxnLst/>
            <a:rect r="r" b="b" t="t" l="l"/>
            <a:pathLst>
              <a:path h="2262868" w="4676427">
                <a:moveTo>
                  <a:pt x="0" y="0"/>
                </a:moveTo>
                <a:lnTo>
                  <a:pt x="4676427" y="0"/>
                </a:lnTo>
                <a:lnTo>
                  <a:pt x="4676427" y="2262868"/>
                </a:lnTo>
                <a:lnTo>
                  <a:pt x="0" y="226286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15686115" y="5934092"/>
            <a:ext cx="504994" cy="791281"/>
          </a:xfrm>
          <a:custGeom>
            <a:avLst/>
            <a:gdLst/>
            <a:ahLst/>
            <a:cxnLst/>
            <a:rect r="r" b="b" t="t" l="l"/>
            <a:pathLst>
              <a:path h="791281" w="504994">
                <a:moveTo>
                  <a:pt x="0" y="0"/>
                </a:moveTo>
                <a:lnTo>
                  <a:pt x="504994" y="0"/>
                </a:lnTo>
                <a:lnTo>
                  <a:pt x="504994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16050439" y="5934092"/>
            <a:ext cx="504994" cy="791281"/>
          </a:xfrm>
          <a:custGeom>
            <a:avLst/>
            <a:gdLst/>
            <a:ahLst/>
            <a:cxnLst/>
            <a:rect r="r" b="b" t="t" l="l"/>
            <a:pathLst>
              <a:path h="791281" w="504994">
                <a:moveTo>
                  <a:pt x="0" y="0"/>
                </a:moveTo>
                <a:lnTo>
                  <a:pt x="504993" y="0"/>
                </a:lnTo>
                <a:lnTo>
                  <a:pt x="504993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16414762" y="5934092"/>
            <a:ext cx="504994" cy="791281"/>
          </a:xfrm>
          <a:custGeom>
            <a:avLst/>
            <a:gdLst/>
            <a:ahLst/>
            <a:cxnLst/>
            <a:rect r="r" b="b" t="t" l="l"/>
            <a:pathLst>
              <a:path h="791281" w="504994">
                <a:moveTo>
                  <a:pt x="0" y="0"/>
                </a:moveTo>
                <a:lnTo>
                  <a:pt x="504994" y="0"/>
                </a:lnTo>
                <a:lnTo>
                  <a:pt x="504994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7090930" y="5934092"/>
            <a:ext cx="422984" cy="749046"/>
          </a:xfrm>
          <a:custGeom>
            <a:avLst/>
            <a:gdLst/>
            <a:ahLst/>
            <a:cxnLst/>
            <a:rect r="r" b="b" t="t" l="l"/>
            <a:pathLst>
              <a:path h="749046" w="422984">
                <a:moveTo>
                  <a:pt x="0" y="0"/>
                </a:moveTo>
                <a:lnTo>
                  <a:pt x="422984" y="0"/>
                </a:lnTo>
                <a:lnTo>
                  <a:pt x="42298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7446418" y="5934092"/>
            <a:ext cx="422984" cy="749046"/>
          </a:xfrm>
          <a:custGeom>
            <a:avLst/>
            <a:gdLst/>
            <a:ahLst/>
            <a:cxnLst/>
            <a:rect r="r" b="b" t="t" l="l"/>
            <a:pathLst>
              <a:path h="749046" w="422984">
                <a:moveTo>
                  <a:pt x="0" y="0"/>
                </a:moveTo>
                <a:lnTo>
                  <a:pt x="422984" y="0"/>
                </a:lnTo>
                <a:lnTo>
                  <a:pt x="42298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7770966" y="5934092"/>
            <a:ext cx="507453" cy="791281"/>
          </a:xfrm>
          <a:custGeom>
            <a:avLst/>
            <a:gdLst/>
            <a:ahLst/>
            <a:cxnLst/>
            <a:rect r="r" b="b" t="t" l="l"/>
            <a:pathLst>
              <a:path h="791281" w="507453">
                <a:moveTo>
                  <a:pt x="0" y="0"/>
                </a:moveTo>
                <a:lnTo>
                  <a:pt x="507454" y="0"/>
                </a:lnTo>
                <a:lnTo>
                  <a:pt x="507454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8179872" y="5934092"/>
            <a:ext cx="422984" cy="749046"/>
          </a:xfrm>
          <a:custGeom>
            <a:avLst/>
            <a:gdLst/>
            <a:ahLst/>
            <a:cxnLst/>
            <a:rect r="r" b="b" t="t" l="l"/>
            <a:pathLst>
              <a:path h="749046" w="422984">
                <a:moveTo>
                  <a:pt x="0" y="0"/>
                </a:moveTo>
                <a:lnTo>
                  <a:pt x="422984" y="0"/>
                </a:lnTo>
                <a:lnTo>
                  <a:pt x="42298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8546655" y="5934092"/>
            <a:ext cx="422984" cy="749046"/>
          </a:xfrm>
          <a:custGeom>
            <a:avLst/>
            <a:gdLst/>
            <a:ahLst/>
            <a:cxnLst/>
            <a:rect r="r" b="b" t="t" l="l"/>
            <a:pathLst>
              <a:path h="749046" w="422984">
                <a:moveTo>
                  <a:pt x="0" y="0"/>
                </a:moveTo>
                <a:lnTo>
                  <a:pt x="422984" y="0"/>
                </a:lnTo>
                <a:lnTo>
                  <a:pt x="42298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8871204" y="5934092"/>
            <a:ext cx="507453" cy="791281"/>
          </a:xfrm>
          <a:custGeom>
            <a:avLst/>
            <a:gdLst/>
            <a:ahLst/>
            <a:cxnLst/>
            <a:rect r="r" b="b" t="t" l="l"/>
            <a:pathLst>
              <a:path h="791281" w="507453">
                <a:moveTo>
                  <a:pt x="0" y="0"/>
                </a:moveTo>
                <a:lnTo>
                  <a:pt x="507454" y="0"/>
                </a:lnTo>
                <a:lnTo>
                  <a:pt x="507454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9280110" y="5934092"/>
            <a:ext cx="420525" cy="749046"/>
          </a:xfrm>
          <a:custGeom>
            <a:avLst/>
            <a:gdLst/>
            <a:ahLst/>
            <a:cxnLst/>
            <a:rect r="r" b="b" t="t" l="l"/>
            <a:pathLst>
              <a:path h="749046" w="420525">
                <a:moveTo>
                  <a:pt x="0" y="0"/>
                </a:moveTo>
                <a:lnTo>
                  <a:pt x="420525" y="0"/>
                </a:lnTo>
                <a:lnTo>
                  <a:pt x="420525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9644434" y="5934092"/>
            <a:ext cx="420525" cy="749046"/>
          </a:xfrm>
          <a:custGeom>
            <a:avLst/>
            <a:gdLst/>
            <a:ahLst/>
            <a:cxnLst/>
            <a:rect r="r" b="b" t="t" l="l"/>
            <a:pathLst>
              <a:path h="749046" w="420525">
                <a:moveTo>
                  <a:pt x="0" y="0"/>
                </a:moveTo>
                <a:lnTo>
                  <a:pt x="420525" y="0"/>
                </a:lnTo>
                <a:lnTo>
                  <a:pt x="420525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10008758" y="5934092"/>
            <a:ext cx="420525" cy="749046"/>
          </a:xfrm>
          <a:custGeom>
            <a:avLst/>
            <a:gdLst/>
            <a:ahLst/>
            <a:cxnLst/>
            <a:rect r="r" b="b" t="t" l="l"/>
            <a:pathLst>
              <a:path h="749046" w="420525">
                <a:moveTo>
                  <a:pt x="0" y="0"/>
                </a:moveTo>
                <a:lnTo>
                  <a:pt x="420525" y="0"/>
                </a:lnTo>
                <a:lnTo>
                  <a:pt x="420525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10330847" y="5934092"/>
            <a:ext cx="504994" cy="791281"/>
          </a:xfrm>
          <a:custGeom>
            <a:avLst/>
            <a:gdLst/>
            <a:ahLst/>
            <a:cxnLst/>
            <a:rect r="r" b="b" t="t" l="l"/>
            <a:pathLst>
              <a:path h="791281" w="504994">
                <a:moveTo>
                  <a:pt x="0" y="0"/>
                </a:moveTo>
                <a:lnTo>
                  <a:pt x="504994" y="0"/>
                </a:lnTo>
                <a:lnTo>
                  <a:pt x="504994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10695170" y="5934092"/>
            <a:ext cx="504994" cy="791281"/>
          </a:xfrm>
          <a:custGeom>
            <a:avLst/>
            <a:gdLst/>
            <a:ahLst/>
            <a:cxnLst/>
            <a:rect r="r" b="b" t="t" l="l"/>
            <a:pathLst>
              <a:path h="791281" w="504994">
                <a:moveTo>
                  <a:pt x="0" y="0"/>
                </a:moveTo>
                <a:lnTo>
                  <a:pt x="504994" y="0"/>
                </a:lnTo>
                <a:lnTo>
                  <a:pt x="504994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12810522" y="5934092"/>
            <a:ext cx="422984" cy="749046"/>
          </a:xfrm>
          <a:custGeom>
            <a:avLst/>
            <a:gdLst/>
            <a:ahLst/>
            <a:cxnLst/>
            <a:rect r="r" b="b" t="t" l="l"/>
            <a:pathLst>
              <a:path h="749046" w="422984">
                <a:moveTo>
                  <a:pt x="0" y="0"/>
                </a:moveTo>
                <a:lnTo>
                  <a:pt x="422984" y="0"/>
                </a:lnTo>
                <a:lnTo>
                  <a:pt x="42298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0">
            <a:off x="13166010" y="5934092"/>
            <a:ext cx="422984" cy="749046"/>
          </a:xfrm>
          <a:custGeom>
            <a:avLst/>
            <a:gdLst/>
            <a:ahLst/>
            <a:cxnLst/>
            <a:rect r="r" b="b" t="t" l="l"/>
            <a:pathLst>
              <a:path h="749046" w="422984">
                <a:moveTo>
                  <a:pt x="0" y="0"/>
                </a:moveTo>
                <a:lnTo>
                  <a:pt x="422984" y="0"/>
                </a:lnTo>
                <a:lnTo>
                  <a:pt x="42298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0">
            <a:off x="13490559" y="5934092"/>
            <a:ext cx="507453" cy="791281"/>
          </a:xfrm>
          <a:custGeom>
            <a:avLst/>
            <a:gdLst/>
            <a:ahLst/>
            <a:cxnLst/>
            <a:rect r="r" b="b" t="t" l="l"/>
            <a:pathLst>
              <a:path h="791281" w="507453">
                <a:moveTo>
                  <a:pt x="0" y="0"/>
                </a:moveTo>
                <a:lnTo>
                  <a:pt x="507453" y="0"/>
                </a:lnTo>
                <a:lnTo>
                  <a:pt x="507453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false" flipV="false" rot="0">
            <a:off x="13899464" y="5934092"/>
            <a:ext cx="422984" cy="749046"/>
          </a:xfrm>
          <a:custGeom>
            <a:avLst/>
            <a:gdLst/>
            <a:ahLst/>
            <a:cxnLst/>
            <a:rect r="r" b="b" t="t" l="l"/>
            <a:pathLst>
              <a:path h="749046" w="422984">
                <a:moveTo>
                  <a:pt x="0" y="0"/>
                </a:moveTo>
                <a:lnTo>
                  <a:pt x="422984" y="0"/>
                </a:lnTo>
                <a:lnTo>
                  <a:pt x="42298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14266248" y="5934092"/>
            <a:ext cx="422984" cy="749046"/>
          </a:xfrm>
          <a:custGeom>
            <a:avLst/>
            <a:gdLst/>
            <a:ahLst/>
            <a:cxnLst/>
            <a:rect r="r" b="b" t="t" l="l"/>
            <a:pathLst>
              <a:path h="749046" w="422984">
                <a:moveTo>
                  <a:pt x="0" y="0"/>
                </a:moveTo>
                <a:lnTo>
                  <a:pt x="422984" y="0"/>
                </a:lnTo>
                <a:lnTo>
                  <a:pt x="42298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14590796" y="5934092"/>
            <a:ext cx="507453" cy="791281"/>
          </a:xfrm>
          <a:custGeom>
            <a:avLst/>
            <a:gdLst/>
            <a:ahLst/>
            <a:cxnLst/>
            <a:rect r="r" b="b" t="t" l="l"/>
            <a:pathLst>
              <a:path h="791281" w="507453">
                <a:moveTo>
                  <a:pt x="0" y="0"/>
                </a:moveTo>
                <a:lnTo>
                  <a:pt x="507453" y="0"/>
                </a:lnTo>
                <a:lnTo>
                  <a:pt x="507453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14999702" y="5934092"/>
            <a:ext cx="420525" cy="749046"/>
          </a:xfrm>
          <a:custGeom>
            <a:avLst/>
            <a:gdLst/>
            <a:ahLst/>
            <a:cxnLst/>
            <a:rect r="r" b="b" t="t" l="l"/>
            <a:pathLst>
              <a:path h="749046" w="420525">
                <a:moveTo>
                  <a:pt x="0" y="0"/>
                </a:moveTo>
                <a:lnTo>
                  <a:pt x="420525" y="0"/>
                </a:lnTo>
                <a:lnTo>
                  <a:pt x="420525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0">
            <a:off x="15364026" y="5934092"/>
            <a:ext cx="420525" cy="749046"/>
          </a:xfrm>
          <a:custGeom>
            <a:avLst/>
            <a:gdLst/>
            <a:ahLst/>
            <a:cxnLst/>
            <a:rect r="r" b="b" t="t" l="l"/>
            <a:pathLst>
              <a:path h="749046" w="420525">
                <a:moveTo>
                  <a:pt x="0" y="0"/>
                </a:moveTo>
                <a:lnTo>
                  <a:pt x="420524" y="0"/>
                </a:lnTo>
                <a:lnTo>
                  <a:pt x="420524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0">
            <a:off x="1396368" y="5934092"/>
            <a:ext cx="645117" cy="749046"/>
          </a:xfrm>
          <a:custGeom>
            <a:avLst/>
            <a:gdLst/>
            <a:ahLst/>
            <a:cxnLst/>
            <a:rect r="r" b="b" t="t" l="l"/>
            <a:pathLst>
              <a:path h="749046" w="645117">
                <a:moveTo>
                  <a:pt x="0" y="0"/>
                </a:moveTo>
                <a:lnTo>
                  <a:pt x="645117" y="0"/>
                </a:lnTo>
                <a:lnTo>
                  <a:pt x="645117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2" id="82"/>
          <p:cNvSpPr txBox="true"/>
          <p:nvPr/>
        </p:nvSpPr>
        <p:spPr>
          <a:xfrm rot="0">
            <a:off x="1651122" y="6180838"/>
            <a:ext cx="123155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Freeform 83" id="83"/>
          <p:cNvSpPr/>
          <p:nvPr/>
        </p:nvSpPr>
        <p:spPr>
          <a:xfrm flipH="false" flipV="false" rot="0">
            <a:off x="2574156" y="5934092"/>
            <a:ext cx="645117" cy="749046"/>
          </a:xfrm>
          <a:custGeom>
            <a:avLst/>
            <a:gdLst/>
            <a:ahLst/>
            <a:cxnLst/>
            <a:rect r="r" b="b" t="t" l="l"/>
            <a:pathLst>
              <a:path h="749046" w="645117">
                <a:moveTo>
                  <a:pt x="0" y="0"/>
                </a:moveTo>
                <a:lnTo>
                  <a:pt x="645117" y="0"/>
                </a:lnTo>
                <a:lnTo>
                  <a:pt x="645117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4" id="84"/>
          <p:cNvSpPr/>
          <p:nvPr/>
        </p:nvSpPr>
        <p:spPr>
          <a:xfrm flipH="false" flipV="false" rot="0">
            <a:off x="3163140" y="5934092"/>
            <a:ext cx="645117" cy="749046"/>
          </a:xfrm>
          <a:custGeom>
            <a:avLst/>
            <a:gdLst/>
            <a:ahLst/>
            <a:cxnLst/>
            <a:rect r="r" b="b" t="t" l="l"/>
            <a:pathLst>
              <a:path h="749046" w="645117">
                <a:moveTo>
                  <a:pt x="0" y="0"/>
                </a:moveTo>
                <a:lnTo>
                  <a:pt x="645117" y="0"/>
                </a:lnTo>
                <a:lnTo>
                  <a:pt x="645117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5" id="85"/>
          <p:cNvSpPr/>
          <p:nvPr/>
        </p:nvSpPr>
        <p:spPr>
          <a:xfrm flipH="false" flipV="false" rot="0">
            <a:off x="3709889" y="5934092"/>
            <a:ext cx="729587" cy="791281"/>
          </a:xfrm>
          <a:custGeom>
            <a:avLst/>
            <a:gdLst/>
            <a:ahLst/>
            <a:cxnLst/>
            <a:rect r="r" b="b" t="t" l="l"/>
            <a:pathLst>
              <a:path h="791281" w="729587">
                <a:moveTo>
                  <a:pt x="0" y="0"/>
                </a:moveTo>
                <a:lnTo>
                  <a:pt x="729587" y="0"/>
                </a:lnTo>
                <a:lnTo>
                  <a:pt x="729587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6" id="86"/>
          <p:cNvSpPr/>
          <p:nvPr/>
        </p:nvSpPr>
        <p:spPr>
          <a:xfrm flipH="false" flipV="false" rot="0">
            <a:off x="4340928" y="5934092"/>
            <a:ext cx="645117" cy="749046"/>
          </a:xfrm>
          <a:custGeom>
            <a:avLst/>
            <a:gdLst/>
            <a:ahLst/>
            <a:cxnLst/>
            <a:rect r="r" b="b" t="t" l="l"/>
            <a:pathLst>
              <a:path h="749046" w="645117">
                <a:moveTo>
                  <a:pt x="0" y="0"/>
                </a:moveTo>
                <a:lnTo>
                  <a:pt x="645117" y="0"/>
                </a:lnTo>
                <a:lnTo>
                  <a:pt x="645117" y="749046"/>
                </a:lnTo>
                <a:lnTo>
                  <a:pt x="0" y="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7" id="87"/>
          <p:cNvSpPr/>
          <p:nvPr/>
        </p:nvSpPr>
        <p:spPr>
          <a:xfrm flipH="false" flipV="false" rot="0">
            <a:off x="4887677" y="5934092"/>
            <a:ext cx="729587" cy="791281"/>
          </a:xfrm>
          <a:custGeom>
            <a:avLst/>
            <a:gdLst/>
            <a:ahLst/>
            <a:cxnLst/>
            <a:rect r="r" b="b" t="t" l="l"/>
            <a:pathLst>
              <a:path h="791281" w="729587">
                <a:moveTo>
                  <a:pt x="0" y="0"/>
                </a:moveTo>
                <a:lnTo>
                  <a:pt x="729587" y="0"/>
                </a:lnTo>
                <a:lnTo>
                  <a:pt x="729587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8" id="88"/>
          <p:cNvSpPr txBox="true"/>
          <p:nvPr/>
        </p:nvSpPr>
        <p:spPr>
          <a:xfrm rot="0">
            <a:off x="2827080" y="6180838"/>
            <a:ext cx="123155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3414053" y="6180838"/>
            <a:ext cx="123155" cy="575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  <a:p>
            <a:pPr algn="ctr">
              <a:lnSpc>
                <a:spcPts val="2179"/>
              </a:lnSpc>
            </a:pPr>
          </a:p>
        </p:txBody>
      </p:sp>
      <p:sp>
        <p:nvSpPr>
          <p:cNvPr name="TextBox 90" id="90"/>
          <p:cNvSpPr txBox="true"/>
          <p:nvPr/>
        </p:nvSpPr>
        <p:spPr>
          <a:xfrm rot="0">
            <a:off x="4615870" y="6180838"/>
            <a:ext cx="123155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Freeform 91" id="91"/>
          <p:cNvSpPr/>
          <p:nvPr/>
        </p:nvSpPr>
        <p:spPr>
          <a:xfrm flipH="false" flipV="false" rot="0">
            <a:off x="1942936" y="5934092"/>
            <a:ext cx="729587" cy="791281"/>
          </a:xfrm>
          <a:custGeom>
            <a:avLst/>
            <a:gdLst/>
            <a:ahLst/>
            <a:cxnLst/>
            <a:rect r="r" b="b" t="t" l="l"/>
            <a:pathLst>
              <a:path h="791281" w="729587">
                <a:moveTo>
                  <a:pt x="0" y="0"/>
                </a:moveTo>
                <a:lnTo>
                  <a:pt x="729587" y="0"/>
                </a:lnTo>
                <a:lnTo>
                  <a:pt x="729587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2" id="92"/>
          <p:cNvSpPr txBox="true"/>
          <p:nvPr/>
        </p:nvSpPr>
        <p:spPr>
          <a:xfrm rot="0">
            <a:off x="7233296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7596495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8320271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8689356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9428543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9789119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10159220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12949733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3312932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14036708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14405793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15144980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1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15505556" y="6180838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grpSp>
        <p:nvGrpSpPr>
          <p:cNvPr name="Group 105" id="105"/>
          <p:cNvGrpSpPr/>
          <p:nvPr/>
        </p:nvGrpSpPr>
        <p:grpSpPr>
          <a:xfrm rot="0">
            <a:off x="1883729" y="5172581"/>
            <a:ext cx="842487" cy="820055"/>
            <a:chOff x="0" y="0"/>
            <a:chExt cx="1123316" cy="1093406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1123315" cy="1093343"/>
            </a:xfrm>
            <a:custGeom>
              <a:avLst/>
              <a:gdLst/>
              <a:ahLst/>
              <a:cxnLst/>
              <a:rect r="r" b="b" t="t" l="l"/>
              <a:pathLst>
                <a:path h="1093343" w="1123315">
                  <a:moveTo>
                    <a:pt x="0" y="0"/>
                  </a:moveTo>
                  <a:lnTo>
                    <a:pt x="1123315" y="0"/>
                  </a:lnTo>
                  <a:lnTo>
                    <a:pt x="1123315" y="1093343"/>
                  </a:lnTo>
                  <a:lnTo>
                    <a:pt x="0" y="1093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/>
              <a:stretch>
                <a:fillRect l="-37447" t="0" r="-37447" b="-5"/>
              </a:stretch>
            </a:blipFill>
          </p:spPr>
        </p:sp>
      </p:grpSp>
      <p:sp>
        <p:nvSpPr>
          <p:cNvPr name="TextBox 107" id="107"/>
          <p:cNvSpPr txBox="true"/>
          <p:nvPr/>
        </p:nvSpPr>
        <p:spPr>
          <a:xfrm rot="0">
            <a:off x="2783645" y="5348451"/>
            <a:ext cx="2407042" cy="384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 Board Members</a:t>
            </a:r>
          </a:p>
        </p:txBody>
      </p:sp>
      <p:grpSp>
        <p:nvGrpSpPr>
          <p:cNvPr name="Group 108" id="108"/>
          <p:cNvGrpSpPr/>
          <p:nvPr/>
        </p:nvGrpSpPr>
        <p:grpSpPr>
          <a:xfrm rot="0">
            <a:off x="7131216" y="5359668"/>
            <a:ext cx="1636258" cy="445880"/>
            <a:chOff x="0" y="0"/>
            <a:chExt cx="2181677" cy="594507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2181733" cy="594487"/>
            </a:xfrm>
            <a:custGeom>
              <a:avLst/>
              <a:gdLst/>
              <a:ahLst/>
              <a:cxnLst/>
              <a:rect r="r" b="b" t="t" l="l"/>
              <a:pathLst>
                <a:path h="594487" w="2181733">
                  <a:moveTo>
                    <a:pt x="0" y="0"/>
                  </a:moveTo>
                  <a:lnTo>
                    <a:pt x="2181733" y="0"/>
                  </a:lnTo>
                  <a:lnTo>
                    <a:pt x="2181733" y="594487"/>
                  </a:lnTo>
                  <a:lnTo>
                    <a:pt x="0" y="594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/>
              <a:stretch>
                <a:fillRect l="0" t="-172" r="2" b="-175"/>
              </a:stretch>
            </a:blipFill>
          </p:spPr>
        </p:sp>
      </p:grpSp>
      <p:sp>
        <p:nvSpPr>
          <p:cNvPr name="TextBox 110" id="110"/>
          <p:cNvSpPr txBox="true"/>
          <p:nvPr/>
        </p:nvSpPr>
        <p:spPr>
          <a:xfrm rot="0">
            <a:off x="8770277" y="5337230"/>
            <a:ext cx="2479343" cy="384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 Board Members</a:t>
            </a:r>
          </a:p>
        </p:txBody>
      </p:sp>
      <p:grpSp>
        <p:nvGrpSpPr>
          <p:cNvPr name="Group 111" id="111"/>
          <p:cNvGrpSpPr/>
          <p:nvPr/>
        </p:nvGrpSpPr>
        <p:grpSpPr>
          <a:xfrm rot="0">
            <a:off x="12696322" y="5280965"/>
            <a:ext cx="1567115" cy="603285"/>
            <a:chOff x="0" y="0"/>
            <a:chExt cx="2089487" cy="804380"/>
          </a:xfrm>
        </p:grpSpPr>
        <p:sp>
          <p:nvSpPr>
            <p:cNvPr name="Freeform 112" id="112"/>
            <p:cNvSpPr/>
            <p:nvPr/>
          </p:nvSpPr>
          <p:spPr>
            <a:xfrm flipH="false" flipV="false" rot="0">
              <a:off x="0" y="0"/>
              <a:ext cx="2089531" cy="804418"/>
            </a:xfrm>
            <a:custGeom>
              <a:avLst/>
              <a:gdLst/>
              <a:ahLst/>
              <a:cxnLst/>
              <a:rect r="r" b="b" t="t" l="l"/>
              <a:pathLst>
                <a:path h="804418" w="2089531">
                  <a:moveTo>
                    <a:pt x="0" y="0"/>
                  </a:moveTo>
                  <a:lnTo>
                    <a:pt x="2089531" y="0"/>
                  </a:lnTo>
                  <a:lnTo>
                    <a:pt x="2089531" y="804418"/>
                  </a:lnTo>
                  <a:lnTo>
                    <a:pt x="0" y="804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/>
              <a:stretch>
                <a:fillRect l="0" t="-37067" r="2" b="-37062"/>
              </a:stretch>
            </a:blipFill>
          </p:spPr>
        </p:sp>
      </p:grpSp>
      <p:sp>
        <p:nvSpPr>
          <p:cNvPr name="TextBox 113" id="113"/>
          <p:cNvSpPr txBox="true"/>
          <p:nvPr/>
        </p:nvSpPr>
        <p:spPr>
          <a:xfrm rot="0">
            <a:off x="14370021" y="5348451"/>
            <a:ext cx="2479343" cy="384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 Board Members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2238089" y="6143930"/>
            <a:ext cx="133769" cy="33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7"/>
              </a:lnSpc>
            </a:pPr>
            <a:r>
              <a:rPr lang="en-US" sz="1691">
                <a:solidFill>
                  <a:srgbClr val="6DB7F2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4017329" y="6168420"/>
            <a:ext cx="123155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C64B26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5190687" y="6200145"/>
            <a:ext cx="123155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32923B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7958649" y="6180838"/>
            <a:ext cx="131976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C64B26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9052466" y="6182682"/>
            <a:ext cx="131976" cy="30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32923B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10515426" y="6182682"/>
            <a:ext cx="131976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BB62A"/>
                </a:solidFill>
                <a:latin typeface="Archivo Black"/>
                <a:ea typeface="Archivo Black"/>
                <a:cs typeface="Archivo Black"/>
                <a:sym typeface="Archivo Black"/>
              </a:rPr>
              <a:t>4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10879750" y="6184527"/>
            <a:ext cx="131976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BB62A"/>
                </a:solidFill>
                <a:latin typeface="Archivo Black"/>
                <a:ea typeface="Archivo Black"/>
                <a:cs typeface="Archivo Black"/>
                <a:sym typeface="Archivo Black"/>
              </a:rPr>
              <a:t>5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13678297" y="6200145"/>
            <a:ext cx="131976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C64B26"/>
                </a:solidFill>
                <a:latin typeface="Archivo Black"/>
                <a:ea typeface="Archivo Black"/>
                <a:cs typeface="Archivo Black"/>
                <a:sym typeface="Archivo Black"/>
              </a:rPr>
              <a:t>2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14781582" y="6184527"/>
            <a:ext cx="131976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32923B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15880219" y="6184527"/>
            <a:ext cx="131976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BB62A"/>
                </a:solidFill>
                <a:latin typeface="Archivo Black"/>
                <a:ea typeface="Archivo Black"/>
                <a:cs typeface="Archivo Black"/>
                <a:sym typeface="Archivo Black"/>
              </a:rPr>
              <a:t>3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16244543" y="6184527"/>
            <a:ext cx="131976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BB62A"/>
                </a:solidFill>
                <a:latin typeface="Archivo Black"/>
                <a:ea typeface="Archivo Black"/>
                <a:cs typeface="Archivo Black"/>
                <a:sym typeface="Archivo Black"/>
              </a:rPr>
              <a:t>4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16599341" y="6182682"/>
            <a:ext cx="131976" cy="30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FBB62A"/>
                </a:solidFill>
                <a:latin typeface="Archivo Black"/>
                <a:ea typeface="Archivo Black"/>
                <a:cs typeface="Archivo Black"/>
                <a:sym typeface="Archivo Black"/>
              </a:rPr>
              <a:t>5</a:t>
            </a:r>
          </a:p>
        </p:txBody>
      </p:sp>
      <p:grpSp>
        <p:nvGrpSpPr>
          <p:cNvPr name="Group 126" id="126"/>
          <p:cNvGrpSpPr/>
          <p:nvPr/>
        </p:nvGrpSpPr>
        <p:grpSpPr>
          <a:xfrm rot="0">
            <a:off x="6563216" y="8947392"/>
            <a:ext cx="1133589" cy="114300"/>
            <a:chOff x="0" y="0"/>
            <a:chExt cx="1511452" cy="152400"/>
          </a:xfrm>
        </p:grpSpPr>
        <p:sp>
          <p:nvSpPr>
            <p:cNvPr name="Freeform 127" id="127"/>
            <p:cNvSpPr/>
            <p:nvPr/>
          </p:nvSpPr>
          <p:spPr>
            <a:xfrm flipH="false" flipV="false" rot="0">
              <a:off x="76200" y="0"/>
              <a:ext cx="1359027" cy="152400"/>
            </a:xfrm>
            <a:custGeom>
              <a:avLst/>
              <a:gdLst/>
              <a:ahLst/>
              <a:cxnLst/>
              <a:rect r="r" b="b" t="t" l="l"/>
              <a:pathLst>
                <a:path h="152400" w="1359027">
                  <a:moveTo>
                    <a:pt x="0" y="0"/>
                  </a:moveTo>
                  <a:lnTo>
                    <a:pt x="1359027" y="0"/>
                  </a:lnTo>
                  <a:lnTo>
                    <a:pt x="1359027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28" id="128"/>
          <p:cNvSpPr txBox="true"/>
          <p:nvPr/>
        </p:nvSpPr>
        <p:spPr>
          <a:xfrm rot="0">
            <a:off x="6844996" y="7921426"/>
            <a:ext cx="419249" cy="98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+</a:t>
            </a:r>
          </a:p>
        </p:txBody>
      </p:sp>
      <p:sp>
        <p:nvSpPr>
          <p:cNvPr name="Freeform 129" id="129"/>
          <p:cNvSpPr/>
          <p:nvPr/>
        </p:nvSpPr>
        <p:spPr>
          <a:xfrm flipH="false" flipV="false" rot="0">
            <a:off x="3244097" y="7985259"/>
            <a:ext cx="3273729" cy="1599034"/>
          </a:xfrm>
          <a:custGeom>
            <a:avLst/>
            <a:gdLst/>
            <a:ahLst/>
            <a:cxnLst/>
            <a:rect r="r" b="b" t="t" l="l"/>
            <a:pathLst>
              <a:path h="1599034" w="3273729">
                <a:moveTo>
                  <a:pt x="0" y="0"/>
                </a:moveTo>
                <a:lnTo>
                  <a:pt x="3273729" y="0"/>
                </a:lnTo>
                <a:lnTo>
                  <a:pt x="3273729" y="1599034"/>
                </a:lnTo>
                <a:lnTo>
                  <a:pt x="0" y="1599034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0" id="130"/>
          <p:cNvSpPr txBox="true"/>
          <p:nvPr/>
        </p:nvSpPr>
        <p:spPr>
          <a:xfrm rot="0">
            <a:off x="3694134" y="8292562"/>
            <a:ext cx="1202666" cy="1020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4"/>
              </a:lnSpc>
            </a:pPr>
            <a:r>
              <a:rPr lang="en-US" sz="546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</a:t>
            </a:r>
          </a:p>
        </p:txBody>
      </p:sp>
      <p:sp>
        <p:nvSpPr>
          <p:cNvPr name="Freeform 131" id="131"/>
          <p:cNvSpPr/>
          <p:nvPr/>
        </p:nvSpPr>
        <p:spPr>
          <a:xfrm flipH="false" flipV="false" rot="0">
            <a:off x="7742625" y="7966493"/>
            <a:ext cx="3273729" cy="1599034"/>
          </a:xfrm>
          <a:custGeom>
            <a:avLst/>
            <a:gdLst/>
            <a:ahLst/>
            <a:cxnLst/>
            <a:rect r="r" b="b" t="t" l="l"/>
            <a:pathLst>
              <a:path h="1599034" w="3273729">
                <a:moveTo>
                  <a:pt x="0" y="0"/>
                </a:moveTo>
                <a:lnTo>
                  <a:pt x="3273729" y="0"/>
                </a:lnTo>
                <a:lnTo>
                  <a:pt x="3273729" y="1599034"/>
                </a:lnTo>
                <a:lnTo>
                  <a:pt x="0" y="1599034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2" id="132"/>
          <p:cNvSpPr txBox="true"/>
          <p:nvPr/>
        </p:nvSpPr>
        <p:spPr>
          <a:xfrm rot="0">
            <a:off x="8070197" y="8292562"/>
            <a:ext cx="1202666" cy="1020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4"/>
              </a:lnSpc>
            </a:pPr>
            <a:r>
              <a:rPr lang="en-US" sz="546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</a:t>
            </a:r>
          </a:p>
        </p:txBody>
      </p:sp>
      <p:grpSp>
        <p:nvGrpSpPr>
          <p:cNvPr name="Group 133" id="133"/>
          <p:cNvGrpSpPr/>
          <p:nvPr/>
        </p:nvGrpSpPr>
        <p:grpSpPr>
          <a:xfrm rot="0">
            <a:off x="11165828" y="8944703"/>
            <a:ext cx="1133589" cy="114300"/>
            <a:chOff x="0" y="0"/>
            <a:chExt cx="1511452" cy="152400"/>
          </a:xfrm>
        </p:grpSpPr>
        <p:sp>
          <p:nvSpPr>
            <p:cNvPr name="Freeform 134" id="134"/>
            <p:cNvSpPr/>
            <p:nvPr/>
          </p:nvSpPr>
          <p:spPr>
            <a:xfrm flipH="false" flipV="false" rot="0">
              <a:off x="76200" y="0"/>
              <a:ext cx="1359027" cy="152400"/>
            </a:xfrm>
            <a:custGeom>
              <a:avLst/>
              <a:gdLst/>
              <a:ahLst/>
              <a:cxnLst/>
              <a:rect r="r" b="b" t="t" l="l"/>
              <a:pathLst>
                <a:path h="152400" w="1359027">
                  <a:moveTo>
                    <a:pt x="0" y="0"/>
                  </a:moveTo>
                  <a:lnTo>
                    <a:pt x="1359027" y="0"/>
                  </a:lnTo>
                  <a:lnTo>
                    <a:pt x="1359027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35" id="135"/>
          <p:cNvSpPr txBox="true"/>
          <p:nvPr/>
        </p:nvSpPr>
        <p:spPr>
          <a:xfrm rot="0">
            <a:off x="11435871" y="7921426"/>
            <a:ext cx="419249" cy="98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=</a:t>
            </a:r>
          </a:p>
        </p:txBody>
      </p:sp>
      <p:sp>
        <p:nvSpPr>
          <p:cNvPr name="Freeform 136" id="136"/>
          <p:cNvSpPr/>
          <p:nvPr/>
        </p:nvSpPr>
        <p:spPr>
          <a:xfrm flipH="false" flipV="false" rot="0">
            <a:off x="12450011" y="7985259"/>
            <a:ext cx="3273729" cy="1599034"/>
          </a:xfrm>
          <a:custGeom>
            <a:avLst/>
            <a:gdLst/>
            <a:ahLst/>
            <a:cxnLst/>
            <a:rect r="r" b="b" t="t" l="l"/>
            <a:pathLst>
              <a:path h="1599034" w="3273729">
                <a:moveTo>
                  <a:pt x="0" y="0"/>
                </a:moveTo>
                <a:lnTo>
                  <a:pt x="3273729" y="0"/>
                </a:lnTo>
                <a:lnTo>
                  <a:pt x="3273729" y="1599034"/>
                </a:lnTo>
                <a:lnTo>
                  <a:pt x="0" y="1599034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7" id="137"/>
          <p:cNvSpPr txBox="true"/>
          <p:nvPr/>
        </p:nvSpPr>
        <p:spPr>
          <a:xfrm rot="0">
            <a:off x="12764933" y="8292562"/>
            <a:ext cx="1202666" cy="1020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4"/>
              </a:lnSpc>
            </a:pPr>
            <a:r>
              <a:rPr lang="en-US" sz="546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32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13853945" y="8132752"/>
            <a:ext cx="1732715" cy="133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2478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Total </a:t>
            </a:r>
          </a:p>
          <a:p>
            <a:pPr algn="ctr">
              <a:lnSpc>
                <a:spcPts val="3470"/>
              </a:lnSpc>
            </a:pPr>
            <a:r>
              <a:rPr lang="en-US" sz="2478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Board </a:t>
            </a:r>
          </a:p>
          <a:p>
            <a:pPr algn="ctr">
              <a:lnSpc>
                <a:spcPts val="3470"/>
              </a:lnSpc>
            </a:pPr>
            <a:r>
              <a:rPr lang="en-US" sz="2478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Members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4836378" y="8612180"/>
            <a:ext cx="1202666" cy="46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247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NITA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9272863" y="8612180"/>
            <a:ext cx="1518685" cy="46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0"/>
              </a:lnSpc>
            </a:pPr>
            <a:r>
              <a:rPr lang="en-US" sz="247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External</a:t>
            </a:r>
          </a:p>
        </p:txBody>
      </p:sp>
      <p:sp>
        <p:nvSpPr>
          <p:cNvPr name="Freeform 141" id="141"/>
          <p:cNvSpPr/>
          <p:nvPr/>
        </p:nvSpPr>
        <p:spPr>
          <a:xfrm flipH="false" flipV="false" rot="5400000">
            <a:off x="8857276" y="4434941"/>
            <a:ext cx="573447" cy="521120"/>
          </a:xfrm>
          <a:custGeom>
            <a:avLst/>
            <a:gdLst/>
            <a:ahLst/>
            <a:cxnLst/>
            <a:rect r="r" b="b" t="t" l="l"/>
            <a:pathLst>
              <a:path h="521120" w="573447">
                <a:moveTo>
                  <a:pt x="0" y="0"/>
                </a:moveTo>
                <a:lnTo>
                  <a:pt x="573447" y="0"/>
                </a:lnTo>
                <a:lnTo>
                  <a:pt x="573447" y="521120"/>
                </a:lnTo>
                <a:lnTo>
                  <a:pt x="0" y="52112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 l="-394" t="0" r="-394" b="0"/>
            </a:stretch>
          </a:blipFill>
        </p:spPr>
      </p:sp>
      <p:sp>
        <p:nvSpPr>
          <p:cNvPr name="Freeform 142" id="142"/>
          <p:cNvSpPr/>
          <p:nvPr/>
        </p:nvSpPr>
        <p:spPr>
          <a:xfrm flipH="false" flipV="false" rot="5400000">
            <a:off x="3267363" y="4434941"/>
            <a:ext cx="573447" cy="521120"/>
          </a:xfrm>
          <a:custGeom>
            <a:avLst/>
            <a:gdLst/>
            <a:ahLst/>
            <a:cxnLst/>
            <a:rect r="r" b="b" t="t" l="l"/>
            <a:pathLst>
              <a:path h="521120" w="573447">
                <a:moveTo>
                  <a:pt x="0" y="0"/>
                </a:moveTo>
                <a:lnTo>
                  <a:pt x="573447" y="0"/>
                </a:lnTo>
                <a:lnTo>
                  <a:pt x="573447" y="521120"/>
                </a:lnTo>
                <a:lnTo>
                  <a:pt x="0" y="521120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 l="-394" t="0" r="-394" b="0"/>
            </a:stretch>
          </a:blipFill>
        </p:spPr>
      </p:sp>
      <p:sp>
        <p:nvSpPr>
          <p:cNvPr name="Freeform 143" id="143"/>
          <p:cNvSpPr/>
          <p:nvPr/>
        </p:nvSpPr>
        <p:spPr>
          <a:xfrm flipH="false" flipV="false" rot="5400000">
            <a:off x="14121896" y="4434941"/>
            <a:ext cx="573447" cy="521120"/>
          </a:xfrm>
          <a:custGeom>
            <a:avLst/>
            <a:gdLst/>
            <a:ahLst/>
            <a:cxnLst/>
            <a:rect r="r" b="b" t="t" l="l"/>
            <a:pathLst>
              <a:path h="521120" w="573447">
                <a:moveTo>
                  <a:pt x="0" y="0"/>
                </a:moveTo>
                <a:lnTo>
                  <a:pt x="573447" y="0"/>
                </a:lnTo>
                <a:lnTo>
                  <a:pt x="573447" y="521120"/>
                </a:lnTo>
                <a:lnTo>
                  <a:pt x="0" y="521120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 l="-394" t="0" r="-394" b="0"/>
            </a:stretch>
          </a:blipFill>
        </p:spPr>
      </p:sp>
      <p:sp>
        <p:nvSpPr>
          <p:cNvPr name="TextBox 144" id="144"/>
          <p:cNvSpPr txBox="true"/>
          <p:nvPr/>
        </p:nvSpPr>
        <p:spPr>
          <a:xfrm rot="0">
            <a:off x="1028700" y="563739"/>
            <a:ext cx="8243163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Governance Reform: NITA Board</a:t>
            </a:r>
          </a:p>
        </p:txBody>
      </p:sp>
      <p:grpSp>
        <p:nvGrpSpPr>
          <p:cNvPr name="Group 145" id="145"/>
          <p:cNvGrpSpPr/>
          <p:nvPr/>
        </p:nvGrpSpPr>
        <p:grpSpPr>
          <a:xfrm rot="0">
            <a:off x="2012100" y="4156344"/>
            <a:ext cx="14263954" cy="114300"/>
            <a:chOff x="0" y="0"/>
            <a:chExt cx="19018605" cy="152400"/>
          </a:xfrm>
        </p:grpSpPr>
        <p:sp>
          <p:nvSpPr>
            <p:cNvPr name="Freeform 146" id="146"/>
            <p:cNvSpPr/>
            <p:nvPr/>
          </p:nvSpPr>
          <p:spPr>
            <a:xfrm flipH="false" flipV="false" rot="0">
              <a:off x="76200" y="0"/>
              <a:ext cx="18866231" cy="152400"/>
            </a:xfrm>
            <a:custGeom>
              <a:avLst/>
              <a:gdLst/>
              <a:ahLst/>
              <a:cxnLst/>
              <a:rect r="r" b="b" t="t" l="l"/>
              <a:pathLst>
                <a:path h="152400" w="18866231">
                  <a:moveTo>
                    <a:pt x="0" y="0"/>
                  </a:moveTo>
                  <a:lnTo>
                    <a:pt x="18866231" y="0"/>
                  </a:lnTo>
                  <a:lnTo>
                    <a:pt x="1886623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7C6C8"/>
            </a:solidFill>
          </p:spPr>
        </p:sp>
      </p:grpSp>
      <p:grpSp>
        <p:nvGrpSpPr>
          <p:cNvPr name="Group 147" id="147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148" id="148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75162" y="1675329"/>
            <a:ext cx="11337676" cy="2258319"/>
          </a:xfrm>
          <a:custGeom>
            <a:avLst/>
            <a:gdLst/>
            <a:ahLst/>
            <a:cxnLst/>
            <a:rect r="r" b="b" t="t" l="l"/>
            <a:pathLst>
              <a:path h="2258319" w="11337676">
                <a:moveTo>
                  <a:pt x="0" y="0"/>
                </a:moveTo>
                <a:lnTo>
                  <a:pt x="11337676" y="0"/>
                </a:lnTo>
                <a:lnTo>
                  <a:pt x="11337676" y="2258319"/>
                </a:lnTo>
                <a:lnTo>
                  <a:pt x="0" y="2258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95652" y="3691337"/>
            <a:ext cx="3731836" cy="860753"/>
          </a:xfrm>
          <a:custGeom>
            <a:avLst/>
            <a:gdLst/>
            <a:ahLst/>
            <a:cxnLst/>
            <a:rect r="r" b="b" t="t" l="l"/>
            <a:pathLst>
              <a:path h="860753" w="3731836">
                <a:moveTo>
                  <a:pt x="0" y="0"/>
                </a:moveTo>
                <a:lnTo>
                  <a:pt x="3731836" y="0"/>
                </a:lnTo>
                <a:lnTo>
                  <a:pt x="3731836" y="860754"/>
                </a:lnTo>
                <a:lnTo>
                  <a:pt x="0" y="860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07679" y="3858224"/>
            <a:ext cx="273664" cy="558166"/>
          </a:xfrm>
          <a:custGeom>
            <a:avLst/>
            <a:gdLst/>
            <a:ahLst/>
            <a:cxnLst/>
            <a:rect r="r" b="b" t="t" l="l"/>
            <a:pathLst>
              <a:path h="558166" w="273664">
                <a:moveTo>
                  <a:pt x="0" y="0"/>
                </a:moveTo>
                <a:lnTo>
                  <a:pt x="273664" y="0"/>
                </a:lnTo>
                <a:lnTo>
                  <a:pt x="273664" y="558166"/>
                </a:lnTo>
                <a:lnTo>
                  <a:pt x="0" y="558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3293" y="3691358"/>
            <a:ext cx="3731591" cy="863369"/>
          </a:xfrm>
          <a:custGeom>
            <a:avLst/>
            <a:gdLst/>
            <a:ahLst/>
            <a:cxnLst/>
            <a:rect r="r" b="b" t="t" l="l"/>
            <a:pathLst>
              <a:path h="863369" w="3731591">
                <a:moveTo>
                  <a:pt x="0" y="0"/>
                </a:moveTo>
                <a:lnTo>
                  <a:pt x="3731591" y="0"/>
                </a:lnTo>
                <a:lnTo>
                  <a:pt x="3731591" y="863369"/>
                </a:lnTo>
                <a:lnTo>
                  <a:pt x="0" y="8633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75162" y="4155265"/>
            <a:ext cx="11337676" cy="5661704"/>
          </a:xfrm>
          <a:custGeom>
            <a:avLst/>
            <a:gdLst/>
            <a:ahLst/>
            <a:cxnLst/>
            <a:rect r="r" b="b" t="t" l="l"/>
            <a:pathLst>
              <a:path h="5661704" w="11337676">
                <a:moveTo>
                  <a:pt x="0" y="0"/>
                </a:moveTo>
                <a:lnTo>
                  <a:pt x="11337676" y="0"/>
                </a:lnTo>
                <a:lnTo>
                  <a:pt x="11337676" y="5661704"/>
                </a:lnTo>
                <a:lnTo>
                  <a:pt x="0" y="56617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20432" y="4385567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604909" y="4385567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291382" y="4385567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241068" y="4588741"/>
            <a:ext cx="469291" cy="456796"/>
            <a:chOff x="0" y="0"/>
            <a:chExt cx="625721" cy="6090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5729" cy="609092"/>
            </a:xfrm>
            <a:custGeom>
              <a:avLst/>
              <a:gdLst/>
              <a:ahLst/>
              <a:cxnLst/>
              <a:rect r="r" b="b" t="t" l="l"/>
              <a:pathLst>
                <a:path h="609092" w="625729">
                  <a:moveTo>
                    <a:pt x="0" y="0"/>
                  </a:moveTo>
                  <a:lnTo>
                    <a:pt x="625729" y="0"/>
                  </a:lnTo>
                  <a:lnTo>
                    <a:pt x="625729" y="609092"/>
                  </a:lnTo>
                  <a:lnTo>
                    <a:pt x="0" y="609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37447" t="0" r="-37445" b="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449811" y="4605222"/>
            <a:ext cx="1555354" cy="423834"/>
            <a:chOff x="0" y="0"/>
            <a:chExt cx="2073805" cy="56511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73783" cy="565150"/>
            </a:xfrm>
            <a:custGeom>
              <a:avLst/>
              <a:gdLst/>
              <a:ahLst/>
              <a:cxnLst/>
              <a:rect r="r" b="b" t="t" l="l"/>
              <a:pathLst>
                <a:path h="565150" w="2073783">
                  <a:moveTo>
                    <a:pt x="0" y="0"/>
                  </a:moveTo>
                  <a:lnTo>
                    <a:pt x="2073783" y="0"/>
                  </a:lnTo>
                  <a:lnTo>
                    <a:pt x="2073783" y="565150"/>
                  </a:lnTo>
                  <a:lnTo>
                    <a:pt x="0" y="56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172" r="-1" b="-16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141505" y="4560499"/>
            <a:ext cx="1347221" cy="518633"/>
            <a:chOff x="0" y="0"/>
            <a:chExt cx="1796295" cy="69151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96288" cy="691515"/>
            </a:xfrm>
            <a:custGeom>
              <a:avLst/>
              <a:gdLst/>
              <a:ahLst/>
              <a:cxnLst/>
              <a:rect r="r" b="b" t="t" l="l"/>
              <a:pathLst>
                <a:path h="691515" w="1796288">
                  <a:moveTo>
                    <a:pt x="0" y="0"/>
                  </a:moveTo>
                  <a:lnTo>
                    <a:pt x="1796288" y="0"/>
                  </a:lnTo>
                  <a:lnTo>
                    <a:pt x="1796288" y="691515"/>
                  </a:lnTo>
                  <a:lnTo>
                    <a:pt x="0" y="691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37068" r="0" b="-37068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3920432" y="5353434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920432" y="606335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770960" y="5507241"/>
            <a:ext cx="1409509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Fare policy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920432" y="677628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920432" y="748921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4589764" y="6217158"/>
            <a:ext cx="17719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Capital funding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345696" y="6930088"/>
            <a:ext cx="2260037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Sets service schedule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133064" y="7644129"/>
            <a:ext cx="26853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Service planning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7588718" y="5353434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588718" y="606335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8439246" y="5507241"/>
            <a:ext cx="1409509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Fare policy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7588718" y="677628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588718" y="748921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8258050" y="6217158"/>
            <a:ext cx="17719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Capital funding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013982" y="6930088"/>
            <a:ext cx="2260037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Sets service schedule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801350" y="7644129"/>
            <a:ext cx="26853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Service planning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1259834" y="5353434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1259834" y="606335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2110361" y="5507241"/>
            <a:ext cx="1409509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Fare policy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1259834" y="677628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1259834" y="748921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1929166" y="6217158"/>
            <a:ext cx="17719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Capital funding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685097" y="6930088"/>
            <a:ext cx="2260037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Sets service schedule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472466" y="7644129"/>
            <a:ext cx="26853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Service planning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3753385" y="2697560"/>
            <a:ext cx="10781229" cy="961016"/>
          </a:xfrm>
          <a:custGeom>
            <a:avLst/>
            <a:gdLst/>
            <a:ahLst/>
            <a:cxnLst/>
            <a:rect r="r" b="b" t="t" l="l"/>
            <a:pathLst>
              <a:path h="961016" w="10781229">
                <a:moveTo>
                  <a:pt x="0" y="0"/>
                </a:moveTo>
                <a:lnTo>
                  <a:pt x="10781229" y="0"/>
                </a:lnTo>
                <a:lnTo>
                  <a:pt x="10781229" y="961016"/>
                </a:lnTo>
                <a:lnTo>
                  <a:pt x="0" y="9610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3900467" y="2837104"/>
            <a:ext cx="10469930" cy="681927"/>
          </a:xfrm>
          <a:custGeom>
            <a:avLst/>
            <a:gdLst/>
            <a:ahLst/>
            <a:cxnLst/>
            <a:rect r="r" b="b" t="t" l="l"/>
            <a:pathLst>
              <a:path h="681927" w="10469930">
                <a:moveTo>
                  <a:pt x="0" y="0"/>
                </a:moveTo>
                <a:lnTo>
                  <a:pt x="10469930" y="0"/>
                </a:lnTo>
                <a:lnTo>
                  <a:pt x="10469930" y="681927"/>
                </a:lnTo>
                <a:lnTo>
                  <a:pt x="0" y="68192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8560984" y="1827874"/>
            <a:ext cx="1333008" cy="619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4"/>
              </a:lnSpc>
            </a:pPr>
            <a:r>
              <a:rPr lang="en-US" sz="3223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RTA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490311" y="2347078"/>
            <a:ext cx="3474354" cy="463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01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Responsibilities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913339" y="2952592"/>
            <a:ext cx="2628298" cy="463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014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Approves Budget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3920432" y="820214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920432" y="891507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7588718" y="820214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7576696" y="891507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1259834" y="820214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1259834" y="8915071"/>
            <a:ext cx="3110564" cy="688213"/>
          </a:xfrm>
          <a:custGeom>
            <a:avLst/>
            <a:gdLst/>
            <a:ahLst/>
            <a:cxnLst/>
            <a:rect r="r" b="b" t="t" l="l"/>
            <a:pathLst>
              <a:path h="688213" w="3110564">
                <a:moveTo>
                  <a:pt x="0" y="0"/>
                </a:moveTo>
                <a:lnTo>
                  <a:pt x="3110564" y="0"/>
                </a:lnTo>
                <a:lnTo>
                  <a:pt x="3110564" y="688213"/>
                </a:lnTo>
                <a:lnTo>
                  <a:pt x="0" y="6882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4133064" y="8357059"/>
            <a:ext cx="26853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Strategic planning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801350" y="8357059"/>
            <a:ext cx="26853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Strategic planning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1472466" y="8357059"/>
            <a:ext cx="2685300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Strategic planning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039648" y="9061804"/>
            <a:ext cx="2872132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Communications &amp; Lobbying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-111501" y="9836629"/>
            <a:ext cx="18530053" cy="450371"/>
          </a:xfrm>
          <a:custGeom>
            <a:avLst/>
            <a:gdLst/>
            <a:ahLst/>
            <a:cxnLst/>
            <a:rect r="r" b="b" t="t" l="l"/>
            <a:pathLst>
              <a:path h="450371" w="18530053">
                <a:moveTo>
                  <a:pt x="0" y="0"/>
                </a:moveTo>
                <a:lnTo>
                  <a:pt x="18530053" y="0"/>
                </a:lnTo>
                <a:lnTo>
                  <a:pt x="18530053" y="450371"/>
                </a:lnTo>
                <a:lnTo>
                  <a:pt x="0" y="45037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1028700" y="563739"/>
            <a:ext cx="6346918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Current Transit Structure</a:t>
            </a:r>
          </a:p>
        </p:txBody>
      </p:sp>
      <p:grpSp>
        <p:nvGrpSpPr>
          <p:cNvPr name="Group 59" id="59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alphaModFix amt="30000"/>
              </a:blip>
              <a:stretch>
                <a:fillRect l="0" t="-200" r="-4" b="-198"/>
              </a:stretch>
            </a:blipFill>
          </p:spPr>
        </p:sp>
      </p:grpSp>
      <p:sp>
        <p:nvSpPr>
          <p:cNvPr name="TextBox 61" id="61"/>
          <p:cNvSpPr txBox="true"/>
          <p:nvPr/>
        </p:nvSpPr>
        <p:spPr>
          <a:xfrm rot="0">
            <a:off x="7745277" y="9071329"/>
            <a:ext cx="2872132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Communications &amp; Lobbying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1379050" y="9071329"/>
            <a:ext cx="2872132" cy="412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773">
                <a:solidFill>
                  <a:srgbClr val="16459F"/>
                </a:solidFill>
                <a:latin typeface="Arimo"/>
                <a:ea typeface="Arimo"/>
                <a:cs typeface="Arimo"/>
                <a:sym typeface="Arimo"/>
              </a:rPr>
              <a:t>Communications &amp; Lobbying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1501" y="9836629"/>
            <a:ext cx="18530053" cy="450371"/>
          </a:xfrm>
          <a:custGeom>
            <a:avLst/>
            <a:gdLst/>
            <a:ahLst/>
            <a:cxnLst/>
            <a:rect r="r" b="b" t="t" l="l"/>
            <a:pathLst>
              <a:path h="450371" w="18530053">
                <a:moveTo>
                  <a:pt x="0" y="0"/>
                </a:moveTo>
                <a:lnTo>
                  <a:pt x="18530053" y="0"/>
                </a:lnTo>
                <a:lnTo>
                  <a:pt x="18530053" y="450371"/>
                </a:lnTo>
                <a:lnTo>
                  <a:pt x="0" y="450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14536" y="1734191"/>
            <a:ext cx="15058927" cy="8198848"/>
            <a:chOff x="0" y="0"/>
            <a:chExt cx="20078569" cy="109317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078573" cy="10931779"/>
            </a:xfrm>
            <a:custGeom>
              <a:avLst/>
              <a:gdLst/>
              <a:ahLst/>
              <a:cxnLst/>
              <a:rect r="r" b="b" t="t" l="l"/>
              <a:pathLst>
                <a:path h="10931779" w="20078573">
                  <a:moveTo>
                    <a:pt x="0" y="0"/>
                  </a:moveTo>
                  <a:lnTo>
                    <a:pt x="20078573" y="0"/>
                  </a:lnTo>
                  <a:lnTo>
                    <a:pt x="20078573" y="10931779"/>
                  </a:lnTo>
                  <a:lnTo>
                    <a:pt x="0" y="10931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397" r="0" b="-739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674838" y="1850914"/>
            <a:ext cx="2678701" cy="716740"/>
          </a:xfrm>
          <a:custGeom>
            <a:avLst/>
            <a:gdLst/>
            <a:ahLst/>
            <a:cxnLst/>
            <a:rect r="r" b="b" t="t" l="l"/>
            <a:pathLst>
              <a:path h="716740" w="2678701">
                <a:moveTo>
                  <a:pt x="0" y="0"/>
                </a:moveTo>
                <a:lnTo>
                  <a:pt x="2678701" y="0"/>
                </a:lnTo>
                <a:lnTo>
                  <a:pt x="2678701" y="716740"/>
                </a:lnTo>
                <a:lnTo>
                  <a:pt x="0" y="716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50846" y="6530494"/>
            <a:ext cx="3881507" cy="879253"/>
          </a:xfrm>
          <a:custGeom>
            <a:avLst/>
            <a:gdLst/>
            <a:ahLst/>
            <a:cxnLst/>
            <a:rect r="r" b="b" t="t" l="l"/>
            <a:pathLst>
              <a:path h="879253" w="3881507">
                <a:moveTo>
                  <a:pt x="0" y="0"/>
                </a:moveTo>
                <a:lnTo>
                  <a:pt x="3881507" y="0"/>
                </a:lnTo>
                <a:lnTo>
                  <a:pt x="3881507" y="879253"/>
                </a:lnTo>
                <a:lnTo>
                  <a:pt x="0" y="8792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114417" y="6530494"/>
            <a:ext cx="3876057" cy="879253"/>
          </a:xfrm>
          <a:custGeom>
            <a:avLst/>
            <a:gdLst/>
            <a:ahLst/>
            <a:cxnLst/>
            <a:rect r="r" b="b" t="t" l="l"/>
            <a:pathLst>
              <a:path h="879253" w="3876057">
                <a:moveTo>
                  <a:pt x="0" y="0"/>
                </a:moveTo>
                <a:lnTo>
                  <a:pt x="3876057" y="0"/>
                </a:lnTo>
                <a:lnTo>
                  <a:pt x="3876057" y="879253"/>
                </a:lnTo>
                <a:lnTo>
                  <a:pt x="0" y="8792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74806" y="6530494"/>
            <a:ext cx="3839193" cy="879253"/>
          </a:xfrm>
          <a:custGeom>
            <a:avLst/>
            <a:gdLst/>
            <a:ahLst/>
            <a:cxnLst/>
            <a:rect r="r" b="b" t="t" l="l"/>
            <a:pathLst>
              <a:path h="879253" w="3839193">
                <a:moveTo>
                  <a:pt x="0" y="0"/>
                </a:moveTo>
                <a:lnTo>
                  <a:pt x="3839193" y="0"/>
                </a:lnTo>
                <a:lnTo>
                  <a:pt x="3839193" y="879253"/>
                </a:lnTo>
                <a:lnTo>
                  <a:pt x="0" y="8792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092394" y="4407911"/>
            <a:ext cx="5843589" cy="662898"/>
          </a:xfrm>
          <a:custGeom>
            <a:avLst/>
            <a:gdLst/>
            <a:ahLst/>
            <a:cxnLst/>
            <a:rect r="r" b="b" t="t" l="l"/>
            <a:pathLst>
              <a:path h="662898" w="5843589">
                <a:moveTo>
                  <a:pt x="0" y="0"/>
                </a:moveTo>
                <a:lnTo>
                  <a:pt x="5843589" y="0"/>
                </a:lnTo>
                <a:lnTo>
                  <a:pt x="5843589" y="662898"/>
                </a:lnTo>
                <a:lnTo>
                  <a:pt x="0" y="6628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200538" y="6808606"/>
            <a:ext cx="582123" cy="566623"/>
            <a:chOff x="0" y="0"/>
            <a:chExt cx="776164" cy="75549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76224" cy="755523"/>
            </a:xfrm>
            <a:custGeom>
              <a:avLst/>
              <a:gdLst/>
              <a:ahLst/>
              <a:cxnLst/>
              <a:rect r="r" b="b" t="t" l="l"/>
              <a:pathLst>
                <a:path h="755523" w="776224">
                  <a:moveTo>
                    <a:pt x="0" y="0"/>
                  </a:moveTo>
                  <a:lnTo>
                    <a:pt x="776224" y="0"/>
                  </a:lnTo>
                  <a:lnTo>
                    <a:pt x="776224" y="755523"/>
                  </a:lnTo>
                  <a:lnTo>
                    <a:pt x="0" y="755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37444" t="0" r="-37436" b="3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150282" y="6829049"/>
            <a:ext cx="1929308" cy="525736"/>
            <a:chOff x="0" y="0"/>
            <a:chExt cx="2572411" cy="7009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572385" cy="701040"/>
            </a:xfrm>
            <a:custGeom>
              <a:avLst/>
              <a:gdLst/>
              <a:ahLst/>
              <a:cxnLst/>
              <a:rect r="r" b="b" t="t" l="l"/>
              <a:pathLst>
                <a:path h="701040" w="2572385">
                  <a:moveTo>
                    <a:pt x="0" y="0"/>
                  </a:moveTo>
                  <a:lnTo>
                    <a:pt x="2572385" y="0"/>
                  </a:lnTo>
                  <a:lnTo>
                    <a:pt x="2572385" y="701040"/>
                  </a:lnTo>
                  <a:lnTo>
                    <a:pt x="0" y="701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172" r="0" b="-163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758834" y="6770253"/>
            <a:ext cx="1671133" cy="643328"/>
            <a:chOff x="0" y="0"/>
            <a:chExt cx="2228177" cy="85777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28215" cy="857758"/>
            </a:xfrm>
            <a:custGeom>
              <a:avLst/>
              <a:gdLst/>
              <a:ahLst/>
              <a:cxnLst/>
              <a:rect r="r" b="b" t="t" l="l"/>
              <a:pathLst>
                <a:path h="857758" w="2228215">
                  <a:moveTo>
                    <a:pt x="0" y="0"/>
                  </a:moveTo>
                  <a:lnTo>
                    <a:pt x="2228215" y="0"/>
                  </a:lnTo>
                  <a:lnTo>
                    <a:pt x="2228215" y="857758"/>
                  </a:lnTo>
                  <a:lnTo>
                    <a:pt x="0" y="857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37069" r="1" b="-3707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5262493" y="1490600"/>
            <a:ext cx="7117326" cy="603906"/>
          </a:xfrm>
          <a:custGeom>
            <a:avLst/>
            <a:gdLst/>
            <a:ahLst/>
            <a:cxnLst/>
            <a:rect r="r" b="b" t="t" l="l"/>
            <a:pathLst>
              <a:path h="603906" w="7117326">
                <a:moveTo>
                  <a:pt x="0" y="0"/>
                </a:moveTo>
                <a:lnTo>
                  <a:pt x="7117326" y="0"/>
                </a:lnTo>
                <a:lnTo>
                  <a:pt x="7117326" y="603906"/>
                </a:lnTo>
                <a:lnTo>
                  <a:pt x="0" y="6039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933254" y="1750907"/>
            <a:ext cx="2421492" cy="75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392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NITA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615630" y="4501355"/>
            <a:ext cx="6411053" cy="529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2"/>
              </a:lnSpc>
            </a:pPr>
            <a:r>
              <a:rPr lang="en-US" sz="224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Newly Assigned Regional Functions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556273" y="2324061"/>
            <a:ext cx="7117326" cy="697110"/>
          </a:xfrm>
          <a:custGeom>
            <a:avLst/>
            <a:gdLst/>
            <a:ahLst/>
            <a:cxnLst/>
            <a:rect r="r" b="b" t="t" l="l"/>
            <a:pathLst>
              <a:path h="697110" w="7117326">
                <a:moveTo>
                  <a:pt x="0" y="0"/>
                </a:moveTo>
                <a:lnTo>
                  <a:pt x="7117326" y="0"/>
                </a:lnTo>
                <a:lnTo>
                  <a:pt x="7117326" y="697110"/>
                </a:lnTo>
                <a:lnTo>
                  <a:pt x="0" y="6971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829339" y="2434612"/>
            <a:ext cx="6411053" cy="529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2"/>
              </a:lnSpc>
            </a:pPr>
            <a:r>
              <a:rPr lang="en-US" sz="2244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Responsibilities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574675"/>
            <a:ext cx="12935082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NITA will oversee CTA, PACE and Metra as Operators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3569" y="2417759"/>
            <a:ext cx="4426723" cy="1920162"/>
          </a:xfrm>
          <a:custGeom>
            <a:avLst/>
            <a:gdLst/>
            <a:ahLst/>
            <a:cxnLst/>
            <a:rect r="r" b="b" t="t" l="l"/>
            <a:pathLst>
              <a:path h="1920162" w="4426723">
                <a:moveTo>
                  <a:pt x="0" y="0"/>
                </a:moveTo>
                <a:lnTo>
                  <a:pt x="4426722" y="0"/>
                </a:lnTo>
                <a:lnTo>
                  <a:pt x="4426722" y="1920162"/>
                </a:lnTo>
                <a:lnTo>
                  <a:pt x="0" y="192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57709" y="2417759"/>
            <a:ext cx="4426723" cy="1920162"/>
          </a:xfrm>
          <a:custGeom>
            <a:avLst/>
            <a:gdLst/>
            <a:ahLst/>
            <a:cxnLst/>
            <a:rect r="r" b="b" t="t" l="l"/>
            <a:pathLst>
              <a:path h="1920162" w="4426723">
                <a:moveTo>
                  <a:pt x="0" y="0"/>
                </a:moveTo>
                <a:lnTo>
                  <a:pt x="4426722" y="0"/>
                </a:lnTo>
                <a:lnTo>
                  <a:pt x="4426722" y="1920162"/>
                </a:lnTo>
                <a:lnTo>
                  <a:pt x="0" y="192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29111" y="2417759"/>
            <a:ext cx="4426723" cy="1920162"/>
          </a:xfrm>
          <a:custGeom>
            <a:avLst/>
            <a:gdLst/>
            <a:ahLst/>
            <a:cxnLst/>
            <a:rect r="r" b="b" t="t" l="l"/>
            <a:pathLst>
              <a:path h="1920162" w="4426723">
                <a:moveTo>
                  <a:pt x="0" y="0"/>
                </a:moveTo>
                <a:lnTo>
                  <a:pt x="4426722" y="0"/>
                </a:lnTo>
                <a:lnTo>
                  <a:pt x="4426722" y="1920162"/>
                </a:lnTo>
                <a:lnTo>
                  <a:pt x="0" y="1920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30041" y="2917729"/>
            <a:ext cx="3573778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Riders' Advisory Council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47741" y="2936779"/>
            <a:ext cx="3789462" cy="108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8"/>
              </a:lnSpc>
            </a:pPr>
            <a:r>
              <a:rPr lang="en-US" sz="299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ADA Advisory Council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497396" y="2917729"/>
            <a:ext cx="3772172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Regional Service Council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702041" y="4102157"/>
            <a:ext cx="4426722" cy="5379101"/>
          </a:xfrm>
          <a:custGeom>
            <a:avLst/>
            <a:gdLst/>
            <a:ahLst/>
            <a:cxnLst/>
            <a:rect r="r" b="b" t="t" l="l"/>
            <a:pathLst>
              <a:path h="5379101" w="4426722">
                <a:moveTo>
                  <a:pt x="0" y="0"/>
                </a:moveTo>
                <a:lnTo>
                  <a:pt x="4426722" y="0"/>
                </a:lnTo>
                <a:lnTo>
                  <a:pt x="4426722" y="5379101"/>
                </a:lnTo>
                <a:lnTo>
                  <a:pt x="0" y="5379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156180" y="4102156"/>
            <a:ext cx="4426722" cy="5419356"/>
          </a:xfrm>
          <a:custGeom>
            <a:avLst/>
            <a:gdLst/>
            <a:ahLst/>
            <a:cxnLst/>
            <a:rect r="r" b="b" t="t" l="l"/>
            <a:pathLst>
              <a:path h="5419356" w="4426722">
                <a:moveTo>
                  <a:pt x="0" y="0"/>
                </a:moveTo>
                <a:lnTo>
                  <a:pt x="4426723" y="0"/>
                </a:lnTo>
                <a:lnTo>
                  <a:pt x="4426723" y="5419356"/>
                </a:lnTo>
                <a:lnTo>
                  <a:pt x="0" y="54193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929111" y="4102156"/>
            <a:ext cx="4426722" cy="5419356"/>
          </a:xfrm>
          <a:custGeom>
            <a:avLst/>
            <a:gdLst/>
            <a:ahLst/>
            <a:cxnLst/>
            <a:rect r="r" b="b" t="t" l="l"/>
            <a:pathLst>
              <a:path h="5419356" w="4426722">
                <a:moveTo>
                  <a:pt x="0" y="0"/>
                </a:moveTo>
                <a:lnTo>
                  <a:pt x="4426722" y="0"/>
                </a:lnTo>
                <a:lnTo>
                  <a:pt x="4426722" y="5419356"/>
                </a:lnTo>
                <a:lnTo>
                  <a:pt x="0" y="54193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67480" y="4638215"/>
            <a:ext cx="3895843" cy="384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Provides direct input from transit users on:</a:t>
            </a:r>
          </a:p>
          <a:p>
            <a:pPr algn="ctr">
              <a:lnSpc>
                <a:spcPts val="1249"/>
              </a:lnSpc>
            </a:pPr>
          </a:p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Service quality </a:t>
            </a:r>
          </a:p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Fare equity</a:t>
            </a:r>
          </a:p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Rider experience</a:t>
            </a:r>
          </a:p>
          <a:p>
            <a:pPr algn="l" marL="571500" indent="-190500" lvl="2">
              <a:lnSpc>
                <a:spcPts val="1249"/>
              </a:lnSpc>
            </a:pPr>
          </a:p>
          <a:p>
            <a:pPr algn="l" marL="571500" indent="-190500" lvl="2">
              <a:lnSpc>
                <a:spcPts val="3500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ensuring diverse regional and demographic representation.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69111" y="4638215"/>
            <a:ext cx="3946722" cy="2817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Advises NITA on:</a:t>
            </a:r>
          </a:p>
          <a:p>
            <a:pPr algn="l">
              <a:lnSpc>
                <a:spcPts val="1249"/>
              </a:lnSpc>
            </a:pPr>
          </a:p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Accessibility policies</a:t>
            </a:r>
          </a:p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Paratransit services</a:t>
            </a:r>
          </a:p>
          <a:p>
            <a:pPr algn="l" marL="571500" indent="-190500" lvl="2">
              <a:lnSpc>
                <a:spcPts val="35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Infrastructure improvements for riders with disabilities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21992" y="4638215"/>
            <a:ext cx="3935838" cy="2665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Offer localized guidance on service planning and operations, reflecting the unique needs of specific geographic areas within the NITA region.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0" y="204928"/>
            <a:ext cx="18288000" cy="1431011"/>
          </a:xfrm>
          <a:custGeom>
            <a:avLst/>
            <a:gdLst/>
            <a:ahLst/>
            <a:cxnLst/>
            <a:rect r="r" b="b" t="t" l="l"/>
            <a:pathLst>
              <a:path h="1431011" w="18288000">
                <a:moveTo>
                  <a:pt x="0" y="0"/>
                </a:moveTo>
                <a:lnTo>
                  <a:pt x="18288000" y="0"/>
                </a:lnTo>
                <a:lnTo>
                  <a:pt x="18288000" y="1431011"/>
                </a:lnTo>
                <a:lnTo>
                  <a:pt x="0" y="1431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574675"/>
            <a:ext cx="16792306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Additional Public Oversight: Advisory Councils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7027473" y="486407"/>
            <a:ext cx="1088943" cy="1084587"/>
            <a:chOff x="0" y="0"/>
            <a:chExt cx="1451924" cy="144611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99766" y="5941423"/>
            <a:ext cx="12049835" cy="3673584"/>
          </a:xfrm>
          <a:custGeom>
            <a:avLst/>
            <a:gdLst/>
            <a:ahLst/>
            <a:cxnLst/>
            <a:rect r="r" b="b" t="t" l="l"/>
            <a:pathLst>
              <a:path h="3673584" w="12049835">
                <a:moveTo>
                  <a:pt x="0" y="0"/>
                </a:moveTo>
                <a:lnTo>
                  <a:pt x="12049835" y="0"/>
                </a:lnTo>
                <a:lnTo>
                  <a:pt x="12049835" y="3673585"/>
                </a:lnTo>
                <a:lnTo>
                  <a:pt x="0" y="3673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99766" y="4933660"/>
            <a:ext cx="12049835" cy="1055990"/>
          </a:xfrm>
          <a:custGeom>
            <a:avLst/>
            <a:gdLst/>
            <a:ahLst/>
            <a:cxnLst/>
            <a:rect r="r" b="b" t="t" l="l"/>
            <a:pathLst>
              <a:path h="1055990" w="12049835">
                <a:moveTo>
                  <a:pt x="0" y="0"/>
                </a:moveTo>
                <a:lnTo>
                  <a:pt x="12049835" y="0"/>
                </a:lnTo>
                <a:lnTo>
                  <a:pt x="12049835" y="1055990"/>
                </a:lnTo>
                <a:lnTo>
                  <a:pt x="0" y="1055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152774" y="6395886"/>
            <a:ext cx="11365733" cy="2566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500" indent="-190500" lvl="2">
              <a:lnSpc>
                <a:spcPts val="397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Immediate improvements in safety across the region.</a:t>
            </a:r>
          </a:p>
          <a:p>
            <a:pPr algn="l" marL="571500" indent="-190500" lvl="2">
              <a:lnSpc>
                <a:spcPts val="397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Shared responsibility: safety becomes a partnership, not just enforcement.</a:t>
            </a:r>
          </a:p>
          <a:p>
            <a:pPr algn="l" marL="571500" indent="-190500" lvl="2">
              <a:lnSpc>
                <a:spcPts val="3975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Coordination across the region allows for effective responsiveness to crime and criminal activity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52774" y="5235846"/>
            <a:ext cx="5450753" cy="531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2999" b="tru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this Matters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060709" y="5503098"/>
            <a:ext cx="2670427" cy="3353755"/>
          </a:xfrm>
          <a:custGeom>
            <a:avLst/>
            <a:gdLst/>
            <a:ahLst/>
            <a:cxnLst/>
            <a:rect r="r" b="b" t="t" l="l"/>
            <a:pathLst>
              <a:path h="3353755" w="2670427">
                <a:moveTo>
                  <a:pt x="0" y="0"/>
                </a:moveTo>
                <a:lnTo>
                  <a:pt x="2670427" y="0"/>
                </a:lnTo>
                <a:lnTo>
                  <a:pt x="2670427" y="3353755"/>
                </a:lnTo>
                <a:lnTo>
                  <a:pt x="0" y="3353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155" r="0" b="-15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47161" y="6417408"/>
            <a:ext cx="1897523" cy="1525134"/>
          </a:xfrm>
          <a:custGeom>
            <a:avLst/>
            <a:gdLst/>
            <a:ahLst/>
            <a:cxnLst/>
            <a:rect r="r" b="b" t="t" l="l"/>
            <a:pathLst>
              <a:path h="1525134" w="1897523">
                <a:moveTo>
                  <a:pt x="0" y="0"/>
                </a:moveTo>
                <a:lnTo>
                  <a:pt x="1897523" y="0"/>
                </a:lnTo>
                <a:lnTo>
                  <a:pt x="1897523" y="1525134"/>
                </a:lnTo>
                <a:lnTo>
                  <a:pt x="0" y="15251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77" r="0" b="-77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727909"/>
            <a:ext cx="13943320" cy="303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378" indent="-190459" lvl="2">
              <a:lnSpc>
                <a:spcPts val="3974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Rapid-response task force to tackle immediate safety needs across bus and rail systems in the region</a:t>
            </a:r>
          </a:p>
          <a:p>
            <a:pPr algn="l" marL="571378" indent="-190459" lvl="2">
              <a:lnSpc>
                <a:spcPts val="3974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Deploy frontline safety and social service resources: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increased ambassadors, trained security, and coordinated law enforcement presence</a:t>
            </a:r>
          </a:p>
          <a:p>
            <a:pPr algn="l" marL="571378" indent="-190459" lvl="2">
              <a:lnSpc>
                <a:spcPts val="3974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data-driven insights to target high-risk routes and times</a:t>
            </a:r>
          </a:p>
          <a:p>
            <a:pPr algn="l" marL="571378" indent="-190459" lvl="2">
              <a:lnSpc>
                <a:spcPts val="3974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Builds trust by requiring public reporting and input from community advisory councils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574675"/>
            <a:ext cx="15286810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Transit Safety Task Force: Immediate Response to Safety 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1026" y="9798531"/>
            <a:ext cx="18530053" cy="488469"/>
          </a:xfrm>
          <a:custGeom>
            <a:avLst/>
            <a:gdLst/>
            <a:ahLst/>
            <a:cxnLst/>
            <a:rect r="r" b="b" t="t" l="l"/>
            <a:pathLst>
              <a:path h="488469" w="18530053">
                <a:moveTo>
                  <a:pt x="0" y="0"/>
                </a:moveTo>
                <a:lnTo>
                  <a:pt x="18530053" y="0"/>
                </a:lnTo>
                <a:lnTo>
                  <a:pt x="18530053" y="488469"/>
                </a:lnTo>
                <a:lnTo>
                  <a:pt x="0" y="48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4928"/>
            <a:ext cx="18288000" cy="1408682"/>
          </a:xfrm>
          <a:custGeom>
            <a:avLst/>
            <a:gdLst/>
            <a:ahLst/>
            <a:cxnLst/>
            <a:rect r="r" b="b" t="t" l="l"/>
            <a:pathLst>
              <a:path h="1408682" w="18288000">
                <a:moveTo>
                  <a:pt x="0" y="0"/>
                </a:moveTo>
                <a:lnTo>
                  <a:pt x="18288000" y="0"/>
                </a:lnTo>
                <a:lnTo>
                  <a:pt x="18288000" y="1408682"/>
                </a:lnTo>
                <a:lnTo>
                  <a:pt x="0" y="140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42053" y="-216991"/>
            <a:ext cx="18530053" cy="638910"/>
          </a:xfrm>
          <a:custGeom>
            <a:avLst/>
            <a:gdLst/>
            <a:ahLst/>
            <a:cxnLst/>
            <a:rect r="r" b="b" t="t" l="l"/>
            <a:pathLst>
              <a:path h="638910" w="18530053">
                <a:moveTo>
                  <a:pt x="0" y="0"/>
                </a:moveTo>
                <a:lnTo>
                  <a:pt x="18530053" y="0"/>
                </a:lnTo>
                <a:lnTo>
                  <a:pt x="18530053" y="638910"/>
                </a:lnTo>
                <a:lnTo>
                  <a:pt x="0" y="6389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07929" y="5300650"/>
            <a:ext cx="12049835" cy="3673584"/>
          </a:xfrm>
          <a:custGeom>
            <a:avLst/>
            <a:gdLst/>
            <a:ahLst/>
            <a:cxnLst/>
            <a:rect r="r" b="b" t="t" l="l"/>
            <a:pathLst>
              <a:path h="3673584" w="12049835">
                <a:moveTo>
                  <a:pt x="0" y="0"/>
                </a:moveTo>
                <a:lnTo>
                  <a:pt x="12049835" y="0"/>
                </a:lnTo>
                <a:lnTo>
                  <a:pt x="12049835" y="3673585"/>
                </a:lnTo>
                <a:lnTo>
                  <a:pt x="0" y="3673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07929" y="4292887"/>
            <a:ext cx="12049835" cy="1055990"/>
          </a:xfrm>
          <a:custGeom>
            <a:avLst/>
            <a:gdLst/>
            <a:ahLst/>
            <a:cxnLst/>
            <a:rect r="r" b="b" t="t" l="l"/>
            <a:pathLst>
              <a:path h="1055990" w="12049835">
                <a:moveTo>
                  <a:pt x="0" y="0"/>
                </a:moveTo>
                <a:lnTo>
                  <a:pt x="12049835" y="0"/>
                </a:lnTo>
                <a:lnTo>
                  <a:pt x="12049835" y="1055990"/>
                </a:lnTo>
                <a:lnTo>
                  <a:pt x="0" y="1055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360937" y="5738444"/>
            <a:ext cx="11365733" cy="2580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500" indent="-190500" lvl="2">
              <a:lnSpc>
                <a:spcPts val="40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Transit riders are calling for </a:t>
            </a:r>
            <a:r>
              <a:rPr lang="en-US" sz="24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safety without aggressive policing</a:t>
            </a:r>
          </a:p>
          <a:p>
            <a:pPr algn="l" marL="571500" indent="-190500" lvl="2">
              <a:lnSpc>
                <a:spcPts val="40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Trained ambassadors reduce confrontations and build a more welcoming, rider-friendly system.</a:t>
            </a:r>
          </a:p>
          <a:p>
            <a:pPr algn="l" marL="571500" indent="-190500" lvl="2">
              <a:lnSpc>
                <a:spcPts val="40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program partners with social service organizations to connect individuals to housing, mental health care, and support services.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60937" y="4595073"/>
            <a:ext cx="5450753" cy="531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2999" b="tru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this Matters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88005" y="4292888"/>
            <a:ext cx="3634492" cy="4681347"/>
          </a:xfrm>
          <a:custGeom>
            <a:avLst/>
            <a:gdLst/>
            <a:ahLst/>
            <a:cxnLst/>
            <a:rect r="r" b="b" t="t" l="l"/>
            <a:pathLst>
              <a:path h="4681347" w="3634492">
                <a:moveTo>
                  <a:pt x="0" y="0"/>
                </a:moveTo>
                <a:lnTo>
                  <a:pt x="3634492" y="0"/>
                </a:lnTo>
                <a:lnTo>
                  <a:pt x="3634492" y="4681347"/>
                </a:lnTo>
                <a:lnTo>
                  <a:pt x="0" y="46813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77471" y="5126092"/>
            <a:ext cx="2255559" cy="3222227"/>
          </a:xfrm>
          <a:custGeom>
            <a:avLst/>
            <a:gdLst/>
            <a:ahLst/>
            <a:cxnLst/>
            <a:rect r="r" b="b" t="t" l="l"/>
            <a:pathLst>
              <a:path h="3222227" w="2255559">
                <a:moveTo>
                  <a:pt x="0" y="0"/>
                </a:moveTo>
                <a:lnTo>
                  <a:pt x="2255560" y="0"/>
                </a:lnTo>
                <a:lnTo>
                  <a:pt x="2255560" y="3222228"/>
                </a:lnTo>
                <a:lnTo>
                  <a:pt x="0" y="32222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63" r="0" b="-6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574675"/>
            <a:ext cx="14868112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8"/>
              </a:lnSpc>
            </a:pPr>
            <a:r>
              <a:rPr lang="en-US" sz="39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Transit Ambassadors: Long-term Response to Safety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708859"/>
            <a:ext cx="14354048" cy="260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1500" indent="-190500" lvl="2">
              <a:lnSpc>
                <a:spcPts val="40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NITA authorizes use of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transit ambassadors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 marL="571500" indent="-190500" lvl="2">
              <a:lnSpc>
                <a:spcPts val="40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These ambassadors can help de-escalate situations, offer directions, and connect people to services.</a:t>
            </a:r>
          </a:p>
          <a:p>
            <a:pPr algn="l" marL="571500" indent="-190500" lvl="2">
              <a:lnSpc>
                <a:spcPts val="4000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Cities like Philadelphia, New York, and Los Angeles have adopted similar programs with measurable success.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049826" y="486407"/>
            <a:ext cx="1088943" cy="1084587"/>
            <a:chOff x="0" y="0"/>
            <a:chExt cx="1451924" cy="144611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51864" cy="1446149"/>
            </a:xfrm>
            <a:custGeom>
              <a:avLst/>
              <a:gdLst/>
              <a:ahLst/>
              <a:cxnLst/>
              <a:rect r="r" b="b" t="t" l="l"/>
              <a:pathLst>
                <a:path h="1446149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1446149"/>
                  </a:lnTo>
                  <a:lnTo>
                    <a:pt x="0" y="144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0"/>
              </a:blip>
              <a:stretch>
                <a:fillRect l="0" t="-200" r="-4" b="-198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DAGyblf8qWo</dc:identifier>
  <dcterms:modified xsi:type="dcterms:W3CDTF">2011-08-01T06:04:30Z</dcterms:modified>
  <cp:revision>1</cp:revision>
  <dc:title>Copy of Transit Slides.pptx</dc:title>
</cp:coreProperties>
</file>